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4"/>
  </p:normalViewPr>
  <p:slideViewPr>
    <p:cSldViewPr snapToGrid="0" snapToObjects="1">
      <p:cViewPr varScale="1">
        <p:scale>
          <a:sx n="125" d="100"/>
          <a:sy n="125" d="100"/>
        </p:scale>
        <p:origin x="1536"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9F01BE-AFA0-E048-86D6-6208A80914EB}"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53758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F01BE-AFA0-E048-86D6-6208A80914EB}"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84677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F01BE-AFA0-E048-86D6-6208A80914EB}"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317263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F01BE-AFA0-E048-86D6-6208A80914EB}"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168474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F01BE-AFA0-E048-86D6-6208A80914EB}"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218670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9F01BE-AFA0-E048-86D6-6208A80914EB}"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182011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F01BE-AFA0-E048-86D6-6208A80914EB}" type="datetimeFigureOut">
              <a:rPr lang="en-US" smtClean="0"/>
              <a:t>7/1/18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256463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9F01BE-AFA0-E048-86D6-6208A80914EB}" type="datetimeFigureOut">
              <a:rPr lang="en-US" smtClean="0"/>
              <a:t>7/1/18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275034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F01BE-AFA0-E048-86D6-6208A80914EB}" type="datetimeFigureOut">
              <a:rPr lang="en-US" smtClean="0"/>
              <a:t>7/1/18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188436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F01BE-AFA0-E048-86D6-6208A80914EB}"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245534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F01BE-AFA0-E048-86D6-6208A80914EB}"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E534C-8C22-0B4B-969F-4A193BA776A6}" type="slidenum">
              <a:rPr lang="en-US" smtClean="0"/>
              <a:t>‹#›</a:t>
            </a:fld>
            <a:endParaRPr lang="en-US"/>
          </a:p>
        </p:txBody>
      </p:sp>
    </p:spTree>
    <p:extLst>
      <p:ext uri="{BB962C8B-B14F-4D97-AF65-F5344CB8AC3E}">
        <p14:creationId xmlns:p14="http://schemas.microsoft.com/office/powerpoint/2010/main" val="411996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D9F01BE-AFA0-E048-86D6-6208A80914EB}" type="datetimeFigureOut">
              <a:rPr lang="en-US" smtClean="0"/>
              <a:t>7/1/18</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9FE534C-8C22-0B4B-969F-4A193BA776A6}" type="slidenum">
              <a:rPr lang="en-US" smtClean="0"/>
              <a:t>‹#›</a:t>
            </a:fld>
            <a:endParaRPr lang="en-US"/>
          </a:p>
        </p:txBody>
      </p:sp>
    </p:spTree>
    <p:extLst>
      <p:ext uri="{BB962C8B-B14F-4D97-AF65-F5344CB8AC3E}">
        <p14:creationId xmlns:p14="http://schemas.microsoft.com/office/powerpoint/2010/main" val="1757104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mazon.com/Mirrors-Mind-Introduction-Educational-Perspectives/dp/1433116545" TargetMode="External"/><Relationship Id="rId13" Type="http://schemas.openxmlformats.org/officeDocument/2006/relationships/hyperlink" Target="http://inoue-sandiego.weebly.com/uploads/1/4/1/1/14112779/minato_school_2.28.15.pdf" TargetMode="External"/><Relationship Id="rId3" Type="http://schemas.openxmlformats.org/officeDocument/2006/relationships/image" Target="../media/image1.jpeg"/><Relationship Id="rId7" Type="http://schemas.openxmlformats.org/officeDocument/2006/relationships/image" Target="../media/image3.jpg"/><Relationship Id="rId12" Type="http://schemas.openxmlformats.org/officeDocument/2006/relationships/hyperlink" Target="mailto:n.inoue@waseda.jp" TargetMode="External"/><Relationship Id="rId2" Type="http://schemas.openxmlformats.org/officeDocument/2006/relationships/hyperlink" Target="http://ninoue.weebly.com/" TargetMode="External"/><Relationship Id="rId1" Type="http://schemas.openxmlformats.org/officeDocument/2006/relationships/slideLayout" Target="../slideLayouts/slideLayout2.xml"/><Relationship Id="rId6" Type="http://schemas.openxmlformats.org/officeDocument/2006/relationships/hyperlink" Target="http://usdtokyoprogram.weebly.com/" TargetMode="External"/><Relationship Id="rId11" Type="http://schemas.openxmlformats.org/officeDocument/2006/relationships/image" Target="../media/image5.jpg"/><Relationship Id="rId5" Type="http://schemas.openxmlformats.org/officeDocument/2006/relationships/image" Target="../media/image2.jpeg"/><Relationship Id="rId15" Type="http://schemas.openxmlformats.org/officeDocument/2006/relationships/image" Target="../media/image7.png"/><Relationship Id="rId10" Type="http://schemas.openxmlformats.org/officeDocument/2006/relationships/hyperlink" Target="http://www.amazon.com/Beyond-Actions-Educational-Improvement-Perspectives/dp/1433122545/ref=sr_1_3?s=books&amp;ie=UTF8&amp;qid=1417635917&amp;sr=1-3" TargetMode="External"/><Relationship Id="rId4" Type="http://schemas.openxmlformats.org/officeDocument/2006/relationships/hyperlink" Target="mailto:http://actionresearchworkshop.weebly.com/" TargetMode="External"/><Relationship Id="rId9" Type="http://schemas.openxmlformats.org/officeDocument/2006/relationships/image" Target="../media/image4.jpeg"/><Relationship Id="rId1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1600" y="76200"/>
            <a:ext cx="6654800" cy="89408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467360"/>
            <a:ext cx="6172200" cy="1759373"/>
          </a:xfrm>
        </p:spPr>
        <p:txBody>
          <a:bodyPr>
            <a:noAutofit/>
          </a:bodyPr>
          <a:lstStyle/>
          <a:p>
            <a:r>
              <a:rPr lang="en-US" sz="1200" b="1" dirty="0"/>
              <a:t>Noriyuki Inoue</a:t>
            </a:r>
            <a:br>
              <a:rPr lang="en-US" sz="1200" b="1" dirty="0"/>
            </a:br>
            <a:r>
              <a:rPr lang="en-US" sz="1200" b="1" dirty="0"/>
              <a:t>Waseda University</a:t>
            </a:r>
            <a:br>
              <a:rPr lang="en-US" sz="1200" dirty="0"/>
            </a:br>
            <a:r>
              <a:rPr lang="en-US" sz="1200" dirty="0">
                <a:hlinkClick r:id="rId2"/>
              </a:rPr>
              <a:t>http://</a:t>
            </a:r>
            <a:r>
              <a:rPr lang="en-US" sz="1200" dirty="0" err="1">
                <a:hlinkClick r:id="rId2"/>
              </a:rPr>
              <a:t>ninoue.weebly.com</a:t>
            </a:r>
            <a:r>
              <a:rPr lang="en-US" sz="1200" dirty="0">
                <a:hlinkClick r:id="rId2"/>
              </a:rPr>
              <a:t>/</a:t>
            </a:r>
            <a:br>
              <a:rPr lang="en-US" sz="1000" dirty="0"/>
            </a:br>
            <a:br>
              <a:rPr lang="en-US" sz="1000" dirty="0"/>
            </a:br>
            <a:r>
              <a:rPr lang="en-US" sz="1000" dirty="0"/>
              <a:t>My primary interest lies in </a:t>
            </a:r>
            <a:r>
              <a:rPr lang="en-US" sz="1000" dirty="0">
                <a:solidFill>
                  <a:srgbClr val="FF6600"/>
                </a:solidFill>
              </a:rPr>
              <a:t>Action Research x Culture</a:t>
            </a:r>
            <a:r>
              <a:rPr lang="en-US" sz="1000" dirty="0"/>
              <a:t>, the cultural dimension of action research. Over the years, I came to learn how deeply our practice improvement efforts and decision making are grounded in the cultural context that often defines our epistemological stance, values, beliefs and ways to approach challenges and conflicts in the context. Having that perspective, I assume, will enrich our understanding of action research process. Recently, I have been writing about how cross-cultural exchanges in action research can unlock and promote previously unavailable types of learning and awareness, especially by introducing a variety of East Asian epistemological concepts. In you are interested, please check out the links below!</a:t>
            </a:r>
            <a:br>
              <a:rPr lang="en-US" sz="1000" dirty="0"/>
            </a:br>
            <a:r>
              <a:rPr lang="en-US" sz="1200" dirty="0"/>
              <a:t> </a:t>
            </a:r>
            <a:br>
              <a:rPr lang="en-US" sz="1200" dirty="0"/>
            </a:br>
            <a:endParaRPr lang="en-US" sz="1200" dirty="0"/>
          </a:p>
        </p:txBody>
      </p:sp>
      <p:pic>
        <p:nvPicPr>
          <p:cNvPr id="4" name="Picture 3" descr="Macintosh HD:Users:noriyukiinoue:Desktop:My pics:IMG_4359.jpg"/>
          <p:cNvPicPr/>
          <p:nvPr/>
        </p:nvPicPr>
        <p:blipFill>
          <a:blip r:embed="rId3">
            <a:extLst>
              <a:ext uri="{28A0092B-C50C-407E-A947-70E740481C1C}">
                <a14:useLocalDpi xmlns:a14="http://schemas.microsoft.com/office/drawing/2010/main" val="0"/>
              </a:ext>
            </a:extLst>
          </a:blip>
          <a:srcRect/>
          <a:stretch>
            <a:fillRect/>
          </a:stretch>
        </p:blipFill>
        <p:spPr bwMode="auto">
          <a:xfrm>
            <a:off x="602574" y="2155952"/>
            <a:ext cx="1875402" cy="1434780"/>
          </a:xfrm>
          <a:prstGeom prst="rect">
            <a:avLst/>
          </a:prstGeom>
          <a:noFill/>
          <a:ln>
            <a:noFill/>
          </a:ln>
        </p:spPr>
      </p:pic>
      <p:pic>
        <p:nvPicPr>
          <p:cNvPr id="5" name="Picture 4" descr="Macintosh HD:Users:noriyukiinoue:Desktop:8889191_orig.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02574" y="5439811"/>
            <a:ext cx="1896601" cy="1327943"/>
          </a:xfrm>
          <a:prstGeom prst="rect">
            <a:avLst/>
          </a:prstGeom>
          <a:noFill/>
          <a:ln>
            <a:noFill/>
          </a:ln>
        </p:spPr>
      </p:pic>
      <p:sp>
        <p:nvSpPr>
          <p:cNvPr id="7" name="Rectangle 6"/>
          <p:cNvSpPr/>
          <p:nvPr/>
        </p:nvSpPr>
        <p:spPr>
          <a:xfrm>
            <a:off x="2771389" y="2125133"/>
            <a:ext cx="3636433" cy="3477875"/>
          </a:xfrm>
          <a:prstGeom prst="rect">
            <a:avLst/>
          </a:prstGeom>
        </p:spPr>
        <p:txBody>
          <a:bodyPr wrap="square">
            <a:spAutoFit/>
          </a:bodyPr>
          <a:lstStyle/>
          <a:p>
            <a:r>
              <a:rPr lang="en-US" sz="1000" dirty="0"/>
              <a:t>About myself: My specializations are in educational psychology and educational research methods. At Waseda University Faculty of Human Sciences, I teach educational psychology, educational system assessment and research seminars. My recent research focuses on teacher expertise development, action research, lesson study, non-Western educational epistemology, inquiry-based teaching, achievement motivation, real world problem solving and the development of mathematical thinking. </a:t>
            </a:r>
          </a:p>
          <a:p>
            <a:endParaRPr lang="en-US" sz="1000" dirty="0"/>
          </a:p>
          <a:p>
            <a:r>
              <a:rPr lang="en-US" sz="1000" dirty="0"/>
              <a:t>In Japan, I began my career as a mathematics teacher where I developed a variety of interests in human cognition and development. During these years, my initial interests in mathematics education evolved into an interest in advancing foundational knowledge of human cognition and development. I have been teaching and conducting a series of research at Waseda University after receiving graduate degrees and teaching teacher education courses as a faculty member at an U.S. university. I am now involved in advancing scholarship in the areas of action research and lesson study for teacher expertise development, and is conducting cross-cultural research incorporating East Asian cultural concepts and epistemology for mindful inquiries in professional development.</a:t>
            </a:r>
          </a:p>
        </p:txBody>
      </p:sp>
      <p:pic>
        <p:nvPicPr>
          <p:cNvPr id="8" name="Picture 7" descr="10547544_10202436494056419_7055169945224332704_n.jp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574" y="3810489"/>
            <a:ext cx="1875402" cy="1406552"/>
          </a:xfrm>
          <a:prstGeom prst="rect">
            <a:avLst/>
          </a:prstGeom>
        </p:spPr>
      </p:pic>
      <p:sp>
        <p:nvSpPr>
          <p:cNvPr id="9" name="TextBox 8"/>
          <p:cNvSpPr txBox="1"/>
          <p:nvPr/>
        </p:nvSpPr>
        <p:spPr>
          <a:xfrm>
            <a:off x="1038539" y="3595045"/>
            <a:ext cx="1007533" cy="215444"/>
          </a:xfrm>
          <a:prstGeom prst="rect">
            <a:avLst/>
          </a:prstGeom>
          <a:noFill/>
        </p:spPr>
        <p:txBody>
          <a:bodyPr wrap="square" rtlCol="0">
            <a:spAutoFit/>
          </a:bodyPr>
          <a:lstStyle/>
          <a:p>
            <a:r>
              <a:rPr lang="en-US" sz="800" dirty="0"/>
              <a:t>Video Message</a:t>
            </a:r>
          </a:p>
        </p:txBody>
      </p:sp>
      <p:sp>
        <p:nvSpPr>
          <p:cNvPr id="10" name="TextBox 9"/>
          <p:cNvSpPr txBox="1"/>
          <p:nvPr/>
        </p:nvSpPr>
        <p:spPr>
          <a:xfrm>
            <a:off x="744999" y="5224367"/>
            <a:ext cx="1662225" cy="215444"/>
          </a:xfrm>
          <a:prstGeom prst="rect">
            <a:avLst/>
          </a:prstGeom>
          <a:noFill/>
        </p:spPr>
        <p:txBody>
          <a:bodyPr wrap="square" rtlCol="0">
            <a:spAutoFit/>
          </a:bodyPr>
          <a:lstStyle/>
          <a:p>
            <a:r>
              <a:rPr lang="en-US" sz="800" dirty="0"/>
              <a:t>Action Research Tokyo Program</a:t>
            </a:r>
          </a:p>
        </p:txBody>
      </p:sp>
      <p:sp>
        <p:nvSpPr>
          <p:cNvPr id="11" name="TextBox 10"/>
          <p:cNvSpPr txBox="1"/>
          <p:nvPr/>
        </p:nvSpPr>
        <p:spPr>
          <a:xfrm>
            <a:off x="522072" y="6798654"/>
            <a:ext cx="2249317" cy="215444"/>
          </a:xfrm>
          <a:prstGeom prst="rect">
            <a:avLst/>
          </a:prstGeom>
          <a:noFill/>
        </p:spPr>
        <p:txBody>
          <a:bodyPr wrap="square" rtlCol="0">
            <a:spAutoFit/>
          </a:bodyPr>
          <a:lstStyle/>
          <a:p>
            <a:r>
              <a:rPr lang="en-US" sz="800" dirty="0"/>
              <a:t>2015 IPST Action Research Workshop in Bangkok</a:t>
            </a:r>
          </a:p>
        </p:txBody>
      </p:sp>
      <p:pic>
        <p:nvPicPr>
          <p:cNvPr id="12" name="Picture 11" descr="6427156.jpe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1067" y="5673100"/>
            <a:ext cx="1417393" cy="2040034"/>
          </a:xfrm>
          <a:prstGeom prst="rect">
            <a:avLst/>
          </a:prstGeom>
          <a:ln>
            <a:solidFill>
              <a:schemeClr val="bg1">
                <a:lumMod val="75000"/>
              </a:schemeClr>
            </a:solidFill>
          </a:ln>
        </p:spPr>
      </p:pic>
      <p:pic>
        <p:nvPicPr>
          <p:cNvPr id="13" name="Picture 12" descr="Beyond Actions Cover.jpg">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4179" y="5698067"/>
            <a:ext cx="1424103" cy="2015067"/>
          </a:xfrm>
          <a:prstGeom prst="rect">
            <a:avLst/>
          </a:prstGeom>
          <a:ln>
            <a:solidFill>
              <a:schemeClr val="bg1">
                <a:lumMod val="75000"/>
              </a:schemeClr>
            </a:solidFill>
          </a:ln>
        </p:spPr>
      </p:pic>
      <p:sp>
        <p:nvSpPr>
          <p:cNvPr id="14" name="TextBox 13"/>
          <p:cNvSpPr txBox="1"/>
          <p:nvPr/>
        </p:nvSpPr>
        <p:spPr>
          <a:xfrm>
            <a:off x="3031067" y="7935103"/>
            <a:ext cx="3239944" cy="1107996"/>
          </a:xfrm>
          <a:prstGeom prst="rect">
            <a:avLst/>
          </a:prstGeom>
          <a:noFill/>
        </p:spPr>
        <p:txBody>
          <a:bodyPr wrap="square" rtlCol="0">
            <a:spAutoFit/>
          </a:bodyPr>
          <a:lstStyle/>
          <a:p>
            <a:pPr algn="ctr"/>
            <a:r>
              <a:rPr lang="en-US" sz="1200" dirty="0"/>
              <a:t>I would love to start new collaborations or conversations with you! If you are interested, please email me at </a:t>
            </a:r>
            <a:r>
              <a:rPr lang="en-US" sz="1200" dirty="0">
                <a:hlinkClick r:id="rId12"/>
              </a:rPr>
              <a:t>n.inoue@waseda.jp</a:t>
            </a:r>
            <a:r>
              <a:rPr lang="en-US" sz="1200" dirty="0"/>
              <a:t>.</a:t>
            </a:r>
          </a:p>
          <a:p>
            <a:pPr algn="ctr"/>
            <a:endParaRPr lang="en-US" sz="1200" dirty="0"/>
          </a:p>
          <a:p>
            <a:r>
              <a:rPr lang="en-US" dirty="0"/>
              <a:t> </a:t>
            </a:r>
          </a:p>
        </p:txBody>
      </p:sp>
      <p:pic>
        <p:nvPicPr>
          <p:cNvPr id="16" name="Content Placeholder 3" descr="IMG_6439.JPG">
            <a:hlinkClick r:id="rId13"/>
          </p:cNvPr>
          <p:cNvPicPr>
            <a:picLocks noGrp="1" noChangeAspect="1"/>
          </p:cNvPicPr>
          <p:nvPr/>
        </p:nvPicPr>
        <p:blipFill>
          <a:blip r:embed="rId14">
            <a:extLst>
              <a:ext uri="{28A0092B-C50C-407E-A947-70E740481C1C}">
                <a14:useLocalDpi xmlns:a14="http://schemas.microsoft.com/office/drawing/2010/main" val="0"/>
              </a:ext>
            </a:extLst>
          </a:blip>
          <a:srcRect l="-10609" r="-10609"/>
          <a:stretch>
            <a:fillRect/>
          </a:stretch>
        </p:blipFill>
        <p:spPr bwMode="auto">
          <a:xfrm>
            <a:off x="402720" y="7061787"/>
            <a:ext cx="2289679" cy="1259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7" name="TextBox 16"/>
          <p:cNvSpPr txBox="1"/>
          <p:nvPr/>
        </p:nvSpPr>
        <p:spPr>
          <a:xfrm>
            <a:off x="841053" y="8396768"/>
            <a:ext cx="1755461" cy="215444"/>
          </a:xfrm>
          <a:prstGeom prst="rect">
            <a:avLst/>
          </a:prstGeom>
          <a:noFill/>
        </p:spPr>
        <p:txBody>
          <a:bodyPr wrap="square" rtlCol="0">
            <a:spAutoFit/>
          </a:bodyPr>
          <a:lstStyle/>
          <a:p>
            <a:r>
              <a:rPr lang="en-US" sz="800" dirty="0"/>
              <a:t>Japanese Lesson Study Day</a:t>
            </a:r>
          </a:p>
        </p:txBody>
      </p:sp>
      <p:pic>
        <p:nvPicPr>
          <p:cNvPr id="6" name="Picture 5">
            <a:extLst>
              <a:ext uri="{FF2B5EF4-FFF2-40B4-BE49-F238E27FC236}">
                <a16:creationId xmlns:a16="http://schemas.microsoft.com/office/drawing/2014/main" id="{318BF4B4-58CD-F54A-A55E-8C3C271C1E09}"/>
              </a:ext>
            </a:extLst>
          </p:cNvPr>
          <p:cNvPicPr>
            <a:picLocks noChangeAspect="1"/>
          </p:cNvPicPr>
          <p:nvPr/>
        </p:nvPicPr>
        <p:blipFill>
          <a:blip r:embed="rId15"/>
          <a:stretch>
            <a:fillRect/>
          </a:stretch>
        </p:blipFill>
        <p:spPr>
          <a:xfrm>
            <a:off x="5755550" y="239539"/>
            <a:ext cx="685464" cy="603676"/>
          </a:xfrm>
          <a:prstGeom prst="rect">
            <a:avLst/>
          </a:prstGeom>
        </p:spPr>
      </p:pic>
    </p:spTree>
    <p:extLst>
      <p:ext uri="{BB962C8B-B14F-4D97-AF65-F5344CB8AC3E}">
        <p14:creationId xmlns:p14="http://schemas.microsoft.com/office/powerpoint/2010/main" val="381972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TotalTime>
  <Words>241</Words>
  <Application>Microsoft Macintosh PowerPoint</Application>
  <PresentationFormat>On-screen Show (4:3)</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Noriyuki Inoue Waseda University http://ninoue.weebly.com/  My primary interest lies in Action Research x Culture, the cultural dimension of action research. Over the years, I came to learn how deeply our practice improvement efforts and decision making are grounded in the cultural context that often defines our epistemological stance, values, beliefs and ways to approach challenges and conflicts in the context. Having that perspective, I assume, will enrich our understanding of action research process. Recently, I have been writing about how cross-cultural exchanges in action research can unlock and promote previously unavailable types of learning and awareness, especially by introducing a variety of East Asian epistemological concepts. In you are interested, please check out the links below!   </vt:lpstr>
    </vt:vector>
  </TitlesOfParts>
  <Company>University of San Diego</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Nori Inoue University of San Diego     I am currently interested in Action Research x Culture, that is, studying the cultural dimension of action research. I am assuming that our practice improvement efforts and decision making in research endeavors are grounded in the cultural context that has nurtured our epistemological stance, values, beliefs and ways to approach difficulties and conflicts in the particular cultural context. Having that perspective, I assume, will enrich our understanding of action research process. I believe that cross-cultural dialogues in action research will unlock and promote previously unavailable types of learning and awareness.   </dc:title>
  <dc:creator>Noriyuki Inoue</dc:creator>
  <cp:lastModifiedBy>ninoue100@gmail.com</cp:lastModifiedBy>
  <cp:revision>17</cp:revision>
  <dcterms:created xsi:type="dcterms:W3CDTF">2015-04-30T14:39:14Z</dcterms:created>
  <dcterms:modified xsi:type="dcterms:W3CDTF">2018-07-01T06:53:35Z</dcterms:modified>
</cp:coreProperties>
</file>