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65" r:id="rId3"/>
    <p:sldId id="269" r:id="rId4"/>
    <p:sldId id="258" r:id="rId5"/>
    <p:sldId id="261" r:id="rId6"/>
    <p:sldId id="259" r:id="rId7"/>
    <p:sldId id="267" r:id="rId8"/>
    <p:sldId id="264" r:id="rId9"/>
    <p:sldId id="26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6" autoAdjust="0"/>
    <p:restoredTop sz="94650" autoAdjust="0"/>
  </p:normalViewPr>
  <p:slideViewPr>
    <p:cSldViewPr snapToGrid="0">
      <p:cViewPr varScale="1">
        <p:scale>
          <a:sx n="76" d="100"/>
          <a:sy n="76" d="100"/>
        </p:scale>
        <p:origin x="56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9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22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1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EB99-0C59-441C-A9BD-9F0B5C98B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r>
              <a:rPr lang="en-GB" sz="4800" dirty="0"/>
              <a:t>IPDA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453C1-4D68-4FF4-99C5-7EEA199C7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r>
              <a:rPr lang="en-GB" sz="2000" dirty="0"/>
              <a:t>November 2020</a:t>
            </a:r>
          </a:p>
          <a:p>
            <a:r>
              <a:rPr lang="en-GB" sz="2000" dirty="0"/>
              <a:t>Jack, Jayne, Joy and Marie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A825A-ED4B-4DBD-A6FF-8BFF0E737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53" b="-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3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7149-03A7-4EC4-8E99-CE6B4488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BE96-B11F-42F8-9F81-AECA98A9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joysmounter@gmail.co.uk</a:t>
            </a:r>
          </a:p>
          <a:p>
            <a:r>
              <a:rPr lang="en-GB" dirty="0"/>
              <a:t>www.spanglefish.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C2EB-8E05-4C52-A2F0-54FEC57CE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How do I contribute to </a:t>
            </a:r>
            <a:r>
              <a:rPr lang="en-GB" sz="2800" b="1" dirty="0"/>
              <a:t>enhancing professionalism in education</a:t>
            </a:r>
            <a:r>
              <a:rPr lang="en-GB" sz="2800" dirty="0"/>
              <a:t> through the creation and enhancement of the </a:t>
            </a:r>
            <a:r>
              <a:rPr lang="en-GB" sz="2800" b="1" dirty="0"/>
              <a:t>educational influences </a:t>
            </a:r>
            <a:r>
              <a:rPr lang="en-GB" sz="2800" dirty="0"/>
              <a:t>of a community of learners, supporting each other and their own development?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E4208-9399-4721-A6AF-884195A44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</a:t>
            </a:r>
            <a:r>
              <a:rPr lang="en-GB" b="1" dirty="0"/>
              <a:t>Joy Mounter</a:t>
            </a:r>
          </a:p>
        </p:txBody>
      </p:sp>
    </p:spTree>
    <p:extLst>
      <p:ext uri="{BB962C8B-B14F-4D97-AF65-F5344CB8AC3E}">
        <p14:creationId xmlns:p14="http://schemas.microsoft.com/office/powerpoint/2010/main" val="397954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8F7-FB02-4C02-AB96-CD788AB2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Plenary- a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2A72-43C6-4A99-AAC0-C29F01654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Interested to know if I am clear about my research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Interested to know if this links to your research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Interested in your thinking from my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1808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BAE9-4F62-4DD8-AB50-EF622438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Professionalism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09770-17A0-46CE-864B-17D9EBDB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Accepting educational responsibility</a:t>
            </a:r>
          </a:p>
          <a:p>
            <a:r>
              <a:rPr lang="en-GB" dirty="0"/>
              <a:t>Countries professional standards:</a:t>
            </a:r>
          </a:p>
          <a:p>
            <a:pPr marL="0" indent="0">
              <a:buNone/>
            </a:pPr>
            <a:r>
              <a:rPr lang="en-GB" dirty="0"/>
              <a:t>         England-Professional Standards for Teachers/ Headteacher Standards/ </a:t>
            </a:r>
          </a:p>
          <a:p>
            <a:pPr marL="0" indent="0">
              <a:buNone/>
            </a:pPr>
            <a:r>
              <a:rPr lang="en-GB" dirty="0"/>
              <a:t>         NPQML, NPQSL, NPQH</a:t>
            </a:r>
          </a:p>
          <a:p>
            <a:r>
              <a:rPr lang="en-GB" dirty="0"/>
              <a:t>International professional standards: </a:t>
            </a:r>
          </a:p>
          <a:p>
            <a:pPr marL="0" indent="0">
              <a:buNone/>
            </a:pPr>
            <a:r>
              <a:rPr lang="en-GB" dirty="0"/>
              <a:t>         Accepting Educational Responsibility</a:t>
            </a:r>
          </a:p>
          <a:p>
            <a:pPr marL="0" indent="0">
              <a:buNone/>
            </a:pPr>
            <a:r>
              <a:rPr lang="en-GB" dirty="0"/>
              <a:t>         CPD - Competency-based Professional Development</a:t>
            </a:r>
          </a:p>
          <a:p>
            <a:pPr marL="0" indent="0">
              <a:buNone/>
            </a:pPr>
            <a:r>
              <a:rPr lang="en-GB" dirty="0"/>
              <a:t>         EPR - Educational practitioner research</a:t>
            </a:r>
          </a:p>
          <a:p>
            <a:pPr marL="0" indent="0">
              <a:buNone/>
            </a:pPr>
            <a:r>
              <a:rPr lang="en-GB" dirty="0"/>
              <a:t>         Contributing to the educational knowledge-base</a:t>
            </a:r>
          </a:p>
          <a:p>
            <a:pPr marL="0" indent="0">
              <a:buNone/>
            </a:pPr>
            <a:r>
              <a:rPr lang="en-GB" dirty="0"/>
              <a:t>         Peer Validation Group membership – intellectual and scholarly discourse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1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25DA-F1C5-4D80-B9F4-72F1852A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Continual 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7C7D-C38E-4F6E-948A-BF9B7A16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Traditional CPD – continual, competency-based</a:t>
            </a:r>
          </a:p>
          <a:p>
            <a:r>
              <a:rPr lang="en-GB" dirty="0"/>
              <a:t>Education research</a:t>
            </a:r>
          </a:p>
          <a:p>
            <a:r>
              <a:rPr lang="en-GB" dirty="0"/>
              <a:t>Educational research</a:t>
            </a:r>
          </a:p>
          <a:p>
            <a:r>
              <a:rPr lang="en-GB" dirty="0"/>
              <a:t>Accepting educational responsibility for my continual professional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95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58558-C5CE-41DB-B020-E56FA2A6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Educational Practitioner Research – a Living educational theory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BF09B-CD8E-405B-A87F-076EAE3D9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Educational practitioner research </a:t>
            </a:r>
          </a:p>
          <a:p>
            <a:r>
              <a:rPr lang="en-GB" dirty="0"/>
              <a:t>Living Educational Theory research methodology</a:t>
            </a:r>
          </a:p>
          <a:p>
            <a:pPr marL="0" indent="0">
              <a:buNone/>
            </a:pPr>
            <a:r>
              <a:rPr lang="en-GB" dirty="0"/>
              <a:t>              - educational influences</a:t>
            </a:r>
          </a:p>
          <a:p>
            <a:pPr marL="0" indent="0">
              <a:buNone/>
            </a:pPr>
            <a:r>
              <a:rPr lang="en-GB" dirty="0"/>
              <a:t>              - values-led</a:t>
            </a:r>
          </a:p>
          <a:p>
            <a:pPr marL="0" indent="0">
              <a:buNone/>
            </a:pPr>
            <a:r>
              <a:rPr lang="en-GB" dirty="0"/>
              <a:t>              - community of CPD</a:t>
            </a:r>
          </a:p>
          <a:p>
            <a:pPr marL="0" indent="0">
              <a:buNone/>
            </a:pPr>
            <a:r>
              <a:rPr lang="en-GB" dirty="0"/>
              <a:t>              - Multi-media data</a:t>
            </a:r>
          </a:p>
          <a:p>
            <a:pPr marL="0" indent="0">
              <a:buNone/>
            </a:pPr>
            <a:r>
              <a:rPr lang="en-GB" dirty="0"/>
              <a:t>              - Co-creation pupils and staff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             - Peer Validation Groups – educational conversations-Nurturing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               Responsiveness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             - Contributing to the global educational knowledge-base</a:t>
            </a:r>
          </a:p>
          <a:p>
            <a:r>
              <a:rPr lang="en-GB" dirty="0"/>
              <a:t> MA: Values-led Leadership or MA: Inclusion and SEND as CPD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82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F7FF-D2CF-4E90-9A14-5853F239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of educational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18EA-83EC-4FD2-B0A9-1B35B9F2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Peer Validation Group</a:t>
            </a:r>
          </a:p>
          <a:p>
            <a:r>
              <a:rPr lang="en-GB" dirty="0"/>
              <a:t>Intellectual and scholarly discourse</a:t>
            </a:r>
          </a:p>
        </p:txBody>
      </p:sp>
    </p:spTree>
    <p:extLst>
      <p:ext uri="{BB962C8B-B14F-4D97-AF65-F5344CB8AC3E}">
        <p14:creationId xmlns:p14="http://schemas.microsoft.com/office/powerpoint/2010/main" val="127184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0572-81D2-485A-9F14-2AB3284E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Constellation of Relationally Dynamic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6701-F19D-451E-B69E-65004D26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My explanatory principles and standards of judgement used in my research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My identified values:</a:t>
            </a:r>
          </a:p>
          <a:p>
            <a:r>
              <a:rPr lang="en-GB" dirty="0"/>
              <a:t>Nurturing Responsiveness leading to Nurturing Connectiveness</a:t>
            </a:r>
          </a:p>
          <a:p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aking a Difference</a:t>
            </a:r>
          </a:p>
          <a:p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ope</a:t>
            </a:r>
          </a:p>
          <a:p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  <a:p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ducational Emancipation and Educational Democracy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9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DB10-D3BD-4816-9A82-3355BA34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Relational Epistemology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E8647-2916-4465-B725-6896DC16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Ontology and Epistemology</a:t>
            </a:r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r>
              <a:rPr lang="en-GB" dirty="0"/>
              <a:t>Social-ontological values and Epistemological values</a:t>
            </a:r>
          </a:p>
        </p:txBody>
      </p:sp>
    </p:spTree>
    <p:extLst>
      <p:ext uri="{BB962C8B-B14F-4D97-AF65-F5344CB8AC3E}">
        <p14:creationId xmlns:p14="http://schemas.microsoft.com/office/powerpoint/2010/main" val="224837338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916</TotalTime>
  <Words>298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IPDA Symposium</vt:lpstr>
      <vt:lpstr>How do I contribute to enhancing professionalism in education through the creation and enhancement of the educational influences of a community of learners, supporting each other and their own development?</vt:lpstr>
      <vt:lpstr>Plenary- a conversation</vt:lpstr>
      <vt:lpstr>Living Professionalism</vt:lpstr>
      <vt:lpstr>Continual Professional Development</vt:lpstr>
      <vt:lpstr>Educational Practitioner Research – a Living educational theory approach</vt:lpstr>
      <vt:lpstr>Community of educational conversations</vt:lpstr>
      <vt:lpstr>Constellation of Relationally Dynamic Values</vt:lpstr>
      <vt:lpstr>Relational Epistemology</vt:lpstr>
      <vt:lpstr>References and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IPDA Symposium</dc:title>
  <dc:creator>joysm</dc:creator>
  <cp:lastModifiedBy> </cp:lastModifiedBy>
  <cp:revision>30</cp:revision>
  <dcterms:created xsi:type="dcterms:W3CDTF">2020-11-05T08:33:55Z</dcterms:created>
  <dcterms:modified xsi:type="dcterms:W3CDTF">2020-11-07T11:47:03Z</dcterms:modified>
</cp:coreProperties>
</file>