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7" r:id="rId4"/>
    <p:sldId id="265" r:id="rId5"/>
    <p:sldId id="258" r:id="rId6"/>
    <p:sldId id="262" r:id="rId7"/>
    <p:sldId id="259" r:id="rId8"/>
    <p:sldId id="260" r:id="rId9"/>
    <p:sldId id="261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2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4456-3FEE-8444-BFB9-B25F6305710B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B123-20E3-E344-8E22-D04D5197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6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4456-3FEE-8444-BFB9-B25F6305710B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B123-20E3-E344-8E22-D04D5197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74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4456-3FEE-8444-BFB9-B25F6305710B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B123-20E3-E344-8E22-D04D5197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37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4456-3FEE-8444-BFB9-B25F6305710B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B123-20E3-E344-8E22-D04D5197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15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4456-3FEE-8444-BFB9-B25F6305710B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B123-20E3-E344-8E22-D04D5197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47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4456-3FEE-8444-BFB9-B25F6305710B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B123-20E3-E344-8E22-D04D5197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73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4456-3FEE-8444-BFB9-B25F6305710B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B123-20E3-E344-8E22-D04D5197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10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4456-3FEE-8444-BFB9-B25F6305710B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B123-20E3-E344-8E22-D04D5197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62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4456-3FEE-8444-BFB9-B25F6305710B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B123-20E3-E344-8E22-D04D5197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08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4456-3FEE-8444-BFB9-B25F6305710B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B123-20E3-E344-8E22-D04D5197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28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4456-3FEE-8444-BFB9-B25F6305710B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B123-20E3-E344-8E22-D04D5197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85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B4456-3FEE-8444-BFB9-B25F6305710B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EB123-20E3-E344-8E22-D04D5197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8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ionresearch.net/living/living.shtml" TargetMode="External"/><Relationship Id="rId4" Type="http://schemas.openxmlformats.org/officeDocument/2006/relationships/hyperlink" Target="http://www.actionresearch.net/writings/mastermod.s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jolts.net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tionresearch.net" TargetMode="External"/><Relationship Id="rId3" Type="http://schemas.openxmlformats.org/officeDocument/2006/relationships/hyperlink" Target="http://ejolts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YhCeuOo6v8g" TargetMode="External"/><Relationship Id="rId3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tionresearch.net/writings/jack/IofEsem021214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tionresearch.net/living/kaplan/KaplanMTech032014.pdf" TargetMode="External"/><Relationship Id="rId3" Type="http://schemas.openxmlformats.org/officeDocument/2006/relationships/hyperlink" Target="http://www.actionresearch.net/writings/aera13/jdlcjwaera13cgop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0064"/>
            <a:ext cx="7772400" cy="201014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LIVING-EDUCATIONAL-THEORIES OF HOLISTIC APPROACHES TO POVERTY, GLOBALISATION AND SCHOOLING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Jack Whitehead,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University of </a:t>
            </a:r>
            <a:r>
              <a:rPr lang="en-US" sz="2800" dirty="0" err="1" smtClean="0">
                <a:solidFill>
                  <a:schemeClr val="tx1"/>
                </a:solidFill>
              </a:rPr>
              <a:t>Cumbria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9497" y="2751860"/>
            <a:ext cx="70717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virtual presentation to the ‘International Conference on Poverty </a:t>
            </a:r>
            <a:r>
              <a:rPr lang="en-US" dirty="0" err="1" smtClean="0"/>
              <a:t>Globalisation</a:t>
            </a:r>
            <a:r>
              <a:rPr lang="en-US" dirty="0" smtClean="0"/>
              <a:t> and Schooling: A holistic approach’ at the University of Central Florida on the 26-28</a:t>
            </a:r>
            <a:r>
              <a:rPr lang="en-US" baseline="30000" dirty="0" smtClean="0"/>
              <a:t>th</a:t>
            </a:r>
            <a:r>
              <a:rPr lang="en-US" dirty="0" smtClean="0"/>
              <a:t> February 2015.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430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Accessing living-educational-theories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Educational Journal of Living Theories (</a:t>
            </a:r>
            <a:r>
              <a:rPr lang="en-US" b="1" dirty="0"/>
              <a:t>EJOLTS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1900" dirty="0">
                <a:hlinkClick r:id="rId2"/>
              </a:rPr>
              <a:t>http://</a:t>
            </a:r>
            <a:r>
              <a:rPr lang="en-US" sz="1900" dirty="0" smtClean="0">
                <a:hlinkClick r:id="rId2"/>
              </a:rPr>
              <a:t>ejolts.net</a:t>
            </a:r>
            <a:endParaRPr lang="en-US" sz="1900" dirty="0" smtClean="0"/>
          </a:p>
          <a:p>
            <a:pPr marL="0" indent="0">
              <a:buNone/>
            </a:pPr>
            <a:endParaRPr lang="en-US" sz="1900" dirty="0" smtClean="0"/>
          </a:p>
          <a:p>
            <a:r>
              <a:rPr lang="en-US" b="1" dirty="0" smtClean="0"/>
              <a:t>Living-theory doctoral theses</a:t>
            </a:r>
          </a:p>
          <a:p>
            <a:pPr marL="0" indent="0">
              <a:buNone/>
            </a:pPr>
            <a:r>
              <a:rPr lang="en-US" sz="1700" dirty="0">
                <a:hlinkClick r:id="rId3"/>
              </a:rPr>
              <a:t>http://www.actionresearch.net/living/living.shtml</a:t>
            </a:r>
            <a:r>
              <a:rPr lang="en-US" sz="1700" dirty="0"/>
              <a:t> </a:t>
            </a:r>
            <a:endParaRPr lang="en-US" sz="1700" dirty="0" smtClean="0"/>
          </a:p>
          <a:p>
            <a:pPr marL="0" indent="0">
              <a:buNone/>
            </a:pPr>
            <a:endParaRPr lang="en-US" sz="1700" dirty="0" smtClean="0"/>
          </a:p>
          <a:p>
            <a:r>
              <a:rPr lang="en-US" b="1" dirty="0" smtClean="0"/>
              <a:t>Living-theory master’s units and dissertations</a:t>
            </a:r>
            <a:endParaRPr lang="en-US" b="1" dirty="0"/>
          </a:p>
          <a:p>
            <a:pPr marL="0" indent="0">
              <a:buNone/>
            </a:pPr>
            <a:r>
              <a:rPr lang="en-US" sz="1600" dirty="0">
                <a:hlinkClick r:id="rId4"/>
              </a:rPr>
              <a:t>http://www.actionresearch.net/writings/</a:t>
            </a:r>
            <a:r>
              <a:rPr lang="en-US" sz="1600" dirty="0" smtClean="0">
                <a:hlinkClick r:id="rId4"/>
              </a:rPr>
              <a:t>mastermod.shtml</a:t>
            </a:r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17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ctionresearch.net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You will find many more resources to support you in exploring the question, ‘How do I improve what I am doing?’ at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http://www.actionresearch.net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 consider submitting your living-educational-theory of your educational influence to the Educational Journal of </a:t>
            </a:r>
            <a:r>
              <a:rPr lang="en-US" dirty="0"/>
              <a:t>Living Theories (EJOLTS) at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ejolts.net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5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Youtube</a:t>
            </a:r>
            <a:r>
              <a:rPr lang="en-US" smtClean="0"/>
              <a:t>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minute video to support the text and </a:t>
            </a:r>
            <a:r>
              <a:rPr lang="en-US" dirty="0" err="1" smtClean="0"/>
              <a:t>powerpoint</a:t>
            </a:r>
            <a:r>
              <a:rPr lang="en-US" dirty="0" smtClean="0"/>
              <a:t> slides for the virtual presentation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2400" dirty="0">
                <a:hlinkClick r:id="rId2"/>
              </a:rPr>
              <a:t>https://www.youtube.com/watch?v=</a:t>
            </a:r>
            <a:r>
              <a:rPr lang="en-US" sz="2400" dirty="0" smtClean="0">
                <a:hlinkClick r:id="rId2"/>
              </a:rPr>
              <a:t>YhCeuOo6v8g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3" descr="saveucfstillfeb15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909" y="2609600"/>
            <a:ext cx="4985209" cy="296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313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living-educational-theory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living-educational-theory is an individual’s explanation for their educational influence in their own learning, in the learning of others and in the learning of the social formations which influence the explanation.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836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living-educational-theory and Living Theory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is an important distinction between Living Theory research and a living-educational-theory. </a:t>
            </a:r>
            <a:r>
              <a:rPr lang="en-US" b="1" u="sng" dirty="0" smtClean="0"/>
              <a:t>Living Theory research </a:t>
            </a:r>
            <a:r>
              <a:rPr lang="en-US" dirty="0" smtClean="0"/>
              <a:t>uses conceptual abstractions to outline a particular form of educational research. </a:t>
            </a:r>
            <a:r>
              <a:rPr lang="en-US" b="1" u="sng" dirty="0" smtClean="0"/>
              <a:t>A living-educational-theory </a:t>
            </a:r>
            <a:r>
              <a:rPr lang="en-US" dirty="0" smtClean="0"/>
              <a:t>is an individual’s unique explanation of their educational influence that can never be fully subsumed under the general abstract principles of Living Theory research.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67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Holistic Approach with Living </a:t>
            </a:r>
            <a:r>
              <a:rPr lang="en-US" smtClean="0"/>
              <a:t>Theory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holistic approach to an educational enquiry is distinguished by a relationally dynamic and inclusive awareness of the mutual influences of ‘I am because we are/We are because I am’.</a:t>
            </a:r>
          </a:p>
          <a:p>
            <a:r>
              <a:rPr lang="en-US" dirty="0" smtClean="0"/>
              <a:t>A holistic approach is relatable to </a:t>
            </a:r>
            <a:r>
              <a:rPr lang="en-US" smtClean="0"/>
              <a:t>the structure of </a:t>
            </a:r>
            <a:r>
              <a:rPr lang="en-US" dirty="0" smtClean="0"/>
              <a:t>conceptual abstractions that define Living Theory research as distinct from a living-educational-theory.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6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Schooling as distinct from Educating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Schooling can be understood in terms of the transmission of existing knowledge within formal </a:t>
            </a:r>
            <a:r>
              <a:rPr lang="en-US" dirty="0" err="1" smtClean="0"/>
              <a:t>organisations</a:t>
            </a:r>
            <a:r>
              <a:rPr lang="en-US" dirty="0" smtClean="0"/>
              <a:t> of the state.</a:t>
            </a:r>
          </a:p>
          <a:p>
            <a:endParaRPr lang="en-US" dirty="0"/>
          </a:p>
          <a:p>
            <a:r>
              <a:rPr lang="en-US" dirty="0" smtClean="0"/>
              <a:t>Educating involves a creative response from the learner to what is being transmitted that is related to values that carry hope for the flourishing of humanity.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59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Globalisation</a:t>
            </a:r>
            <a:r>
              <a:rPr lang="en-US" dirty="0" smtClean="0"/>
              <a:t> (Economic)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economic rationality of </a:t>
            </a:r>
            <a:r>
              <a:rPr lang="en-US" dirty="0" err="1" smtClean="0"/>
              <a:t>globalisation</a:t>
            </a:r>
            <a:r>
              <a:rPr lang="en-US" dirty="0" smtClean="0"/>
              <a:t> can lead to de-valuation and de-</a:t>
            </a:r>
            <a:r>
              <a:rPr lang="en-US" dirty="0" err="1" smtClean="0"/>
              <a:t>moralisation</a:t>
            </a:r>
            <a:r>
              <a:rPr lang="en-US" dirty="0" smtClean="0"/>
              <a:t> with the removal of values that carry hope for the flourishing of humanity from a discourse. This lack of focus on these values can lead to de-</a:t>
            </a:r>
            <a:r>
              <a:rPr lang="en-US" dirty="0" err="1" smtClean="0"/>
              <a:t>moralisation</a:t>
            </a:r>
            <a:r>
              <a:rPr lang="en-US" dirty="0" smtClean="0"/>
              <a:t>.  Economic rationality must not be permitted to hinder the full expression of living-global-citizenship.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257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Living-global-citizenship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Living Global Citizenship is focused on living as fully as possible the values that carry hope for the flourishing of humanity.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See living-global-citizenship </a:t>
            </a:r>
            <a:r>
              <a:rPr lang="en-US" dirty="0" err="1" smtClean="0"/>
              <a:t>weblinks</a:t>
            </a:r>
            <a:r>
              <a:rPr lang="en-US" dirty="0" smtClean="0"/>
              <a:t> on pages 2-3 of </a:t>
            </a:r>
            <a:r>
              <a:rPr lang="en-US" dirty="0" smtClean="0">
                <a:hlinkClick r:id="rId2"/>
              </a:rPr>
              <a:t>http://www.actionresearch.net/writings/jack/IofEsem021214.pdf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Coombs, S., Potts, M., Whitehead, J. (2014) ‘International Educational Development and Learning through Sustainable Partnerships: Living Global Citizenship’ London; Palgrave Macmillan.</a:t>
            </a:r>
          </a:p>
        </p:txBody>
      </p:sp>
    </p:spTree>
    <p:extLst>
      <p:ext uri="{BB962C8B-B14F-4D97-AF65-F5344CB8AC3E}">
        <p14:creationId xmlns:p14="http://schemas.microsoft.com/office/powerpoint/2010/main" val="3683662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 (economic and moral)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Different conceptions of poverty – economic and values based. </a:t>
            </a:r>
          </a:p>
          <a:p>
            <a:r>
              <a:rPr lang="en-US" dirty="0" smtClean="0"/>
              <a:t>Transcending constraints of economic poverty</a:t>
            </a:r>
          </a:p>
          <a:p>
            <a:r>
              <a:rPr lang="en-US" i="1" u="sng" dirty="0" smtClean="0"/>
              <a:t>How </a:t>
            </a:r>
            <a:r>
              <a:rPr lang="en-US" i="1" u="sng" dirty="0"/>
              <a:t>do I use my living and lived experience to influence creative economic independence in others</a:t>
            </a:r>
            <a:r>
              <a:rPr lang="en-US" i="1" u="sng" dirty="0" smtClean="0"/>
              <a:t>? Bonnie Kaplan </a:t>
            </a:r>
            <a:r>
              <a:rPr lang="en-US" sz="1400" i="1" u="sng" dirty="0" smtClean="0">
                <a:hlinkClick r:id="rId2"/>
              </a:rPr>
              <a:t>http://www.actionresearch.net/living/kaplan/KaplanMTech032014.pdf</a:t>
            </a:r>
            <a:endParaRPr lang="en-US" dirty="0" smtClean="0"/>
          </a:p>
          <a:p>
            <a:r>
              <a:rPr lang="en-US" dirty="0" smtClean="0"/>
              <a:t>Transcending constraints of moral poverty with values that carry hope for the flourishing of humanity</a:t>
            </a:r>
            <a:endParaRPr lang="en-US" dirty="0"/>
          </a:p>
          <a:p>
            <a:r>
              <a:rPr lang="en-US" sz="1400" dirty="0" smtClean="0">
                <a:hlinkClick r:id="rId3"/>
              </a:rPr>
              <a:t>http://www.actionresearch.net/writings/aera13/jdlcjwaera13cgopt.pdf</a:t>
            </a:r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62412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xmlns:p14="http://schemas.microsoft.com/office/powerpoint/2010/main" spd="slow"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640</Words>
  <Application>Microsoft Macintosh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LIVING-EDUCATIONAL-THEORIES OF HOLISTIC APPROACHES TO POVERTY, GLOBALISATION AND SCHOOLING </vt:lpstr>
      <vt:lpstr>Youtube Presentation</vt:lpstr>
      <vt:lpstr>A living-educational-theory</vt:lpstr>
      <vt:lpstr>A living-educational-theory and Living Theory research</vt:lpstr>
      <vt:lpstr>A Holistic Approach with Living Theory research</vt:lpstr>
      <vt:lpstr>Schooling as distinct from Educating</vt:lpstr>
      <vt:lpstr>Globalisation (Economic)</vt:lpstr>
      <vt:lpstr>Living-global-citizenship</vt:lpstr>
      <vt:lpstr>Poverty (economic and moral)</vt:lpstr>
      <vt:lpstr>Accessing living-educational-theories</vt:lpstr>
      <vt:lpstr>actionresearch.net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Whitehead</dc:creator>
  <cp:lastModifiedBy>Jack Whitehead</cp:lastModifiedBy>
  <cp:revision>18</cp:revision>
  <dcterms:created xsi:type="dcterms:W3CDTF">2015-01-18T06:42:08Z</dcterms:created>
  <dcterms:modified xsi:type="dcterms:W3CDTF">2015-02-24T20:27:29Z</dcterms:modified>
</cp:coreProperties>
</file>