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2"/>
  </p:notesMasterIdLst>
  <p:sldIdLst>
    <p:sldId id="291" r:id="rId2"/>
    <p:sldId id="292" r:id="rId3"/>
    <p:sldId id="293" r:id="rId4"/>
    <p:sldId id="301" r:id="rId5"/>
    <p:sldId id="294" r:id="rId6"/>
    <p:sldId id="295" r:id="rId7"/>
    <p:sldId id="296" r:id="rId8"/>
    <p:sldId id="297" r:id="rId9"/>
    <p:sldId id="298" r:id="rId10"/>
    <p:sldId id="30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2" y="-1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CE85-4AB8-46C4-89F5-87D55874B791}" type="datetimeFigureOut">
              <a:rPr lang="en-GB" smtClean="0"/>
              <a:pPr/>
              <a:t>7/8/14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6C7AB-F927-4547-BFEA-86D671ACD1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252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6C7AB-F927-4547-BFEA-86D671ACD14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8" name="Picture 4" descr="C:\Users\Chelsea Tay\Desktop\ALS Logo Assets\Wave\ALS-wave-F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548680"/>
            <a:ext cx="15288822" cy="3944516"/>
          </a:xfrm>
          <a:prstGeom prst="rect">
            <a:avLst/>
          </a:prstGeom>
          <a:noFill/>
        </p:spPr>
      </p:pic>
      <p:pic>
        <p:nvPicPr>
          <p:cNvPr id="10" name="Picture 2" descr="C:\Users\Chelsea Tay\Desktop\ALS Logo Assets\Colour Logo\ALS-Colour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8644" t="17336" r="6218" b="21361"/>
          <a:stretch/>
        </p:blipFill>
        <p:spPr bwMode="auto">
          <a:xfrm>
            <a:off x="6588224" y="0"/>
            <a:ext cx="2452255" cy="1248947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659982"/>
            <a:ext cx="4598169" cy="3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860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76818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7" name="Picture 2" descr="C:\Users\Chelsea Tay\Desktop\ALS Logo Assets\Colour Logo\ALS-Colour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462" t="22652" r="8141" b="22716"/>
          <a:stretch/>
        </p:blipFill>
        <p:spPr bwMode="auto">
          <a:xfrm>
            <a:off x="7134018" y="123478"/>
            <a:ext cx="1858945" cy="82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241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47443"/>
            <a:ext cx="2057400" cy="3647180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7" name="Picture 2" descr="C:\Users\Chelsea Tay\Desktop\ALS Logo Assets\Colour Logo\ALS-Colour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462" t="22652" r="8141" b="22716"/>
          <a:stretch/>
        </p:blipFill>
        <p:spPr bwMode="auto">
          <a:xfrm>
            <a:off x="7134018" y="123478"/>
            <a:ext cx="1858945" cy="82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612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76818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7" name="Picture 2" descr="C:\Users\Chelsea Tay\Desktop\ALS Logo Assets\Colour Logo\ALS-Colour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462" t="22652" r="8141" b="22716"/>
          <a:stretch/>
        </p:blipFill>
        <p:spPr bwMode="auto">
          <a:xfrm>
            <a:off x="7134018" y="123478"/>
            <a:ext cx="1858945" cy="82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69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7" name="Picture 2" descr="C:\Users\Chelsea Tay\Desktop\ALS Logo Assets\Colour Logo\ALS-Colour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462" t="22652" r="8141" b="22716"/>
          <a:stretch/>
        </p:blipFill>
        <p:spPr bwMode="auto">
          <a:xfrm>
            <a:off x="7134018" y="123478"/>
            <a:ext cx="1858945" cy="82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286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76818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8" name="Picture 2" descr="C:\Users\Chelsea Tay\Desktop\ALS Logo Assets\Colour Logo\ALS-Colour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462" t="22652" r="8141" b="22716"/>
          <a:stretch/>
        </p:blipFill>
        <p:spPr bwMode="auto">
          <a:xfrm>
            <a:off x="7134018" y="123478"/>
            <a:ext cx="1858945" cy="82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339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76818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10" name="Picture 2" descr="C:\Users\Chelsea Tay\Desktop\ALS Logo Assets\Colour Logo\ALS-Colour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462" t="22652" r="8141" b="22716"/>
          <a:stretch/>
        </p:blipFill>
        <p:spPr bwMode="auto">
          <a:xfrm>
            <a:off x="7134018" y="123478"/>
            <a:ext cx="1858945" cy="82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493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76818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6" name="Picture 2" descr="C:\Users\Chelsea Tay\Desktop\ALS Logo Assets\Colour Logo\ALS-Colour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462" t="22652" r="8141" b="22716"/>
          <a:stretch/>
        </p:blipFill>
        <p:spPr bwMode="auto">
          <a:xfrm>
            <a:off x="7134018" y="123478"/>
            <a:ext cx="1858945" cy="82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174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5" name="Picture 2" descr="C:\Users\Chelsea Tay\Desktop\ALS Logo Assets\Colour Logo\ALS-Colour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462" t="22652" r="8141" b="22716"/>
          <a:stretch/>
        </p:blipFill>
        <p:spPr bwMode="auto">
          <a:xfrm>
            <a:off x="7134018" y="123478"/>
            <a:ext cx="1858945" cy="82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1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3558968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8" name="Picture 2" descr="C:\Users\Chelsea Tay\Desktop\ALS Logo Assets\Colour Logo\ALS-Colour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462" t="22652" r="8141" b="22716"/>
          <a:stretch/>
        </p:blipFill>
        <p:spPr bwMode="auto">
          <a:xfrm>
            <a:off x="7134018" y="123478"/>
            <a:ext cx="1858945" cy="82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836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8" name="Picture 2" descr="C:\Users\Chelsea Tay\Desktop\ALS Logo Assets\Colour Logo\ALS-Colour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462" t="22652" r="8141" b="22716"/>
          <a:stretch/>
        </p:blipFill>
        <p:spPr bwMode="auto">
          <a:xfrm>
            <a:off x="7134018" y="123478"/>
            <a:ext cx="1858945" cy="82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000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2CF4B-AB41-4039-B7C5-113CE0BEDB10}" type="datetimeFigureOut">
              <a:rPr lang="en-SG" smtClean="0"/>
              <a:pPr/>
              <a:t>7/8/14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BE9F-5AC7-4D7D-915D-D31527C45819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308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onresearch.net/living/yvonnecrotty.shtml" TargetMode="External"/><Relationship Id="rId4" Type="http://schemas.openxmlformats.org/officeDocument/2006/relationships/hyperlink" Target="http://www.actionresearch.net/living/kaplan/KaplanMTech032014.pdf" TargetMode="External"/><Relationship Id="rId5" Type="http://schemas.openxmlformats.org/officeDocument/2006/relationships/hyperlink" Target="http://www.actionresearch.net/living/gvt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tionresearch.net/living/living.s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onresearch.net/living/living.shtml" TargetMode="External"/><Relationship Id="rId4" Type="http://schemas.openxmlformats.org/officeDocument/2006/relationships/hyperlink" Target="http://www.actionresearch.net/writings/moira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953" y="1635646"/>
            <a:ext cx="5210680" cy="110251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Living Theory Approach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953" y="2847801"/>
            <a:ext cx="5218017" cy="13144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Prof Jack Whitehead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University of Cumbria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84578" y="1347614"/>
            <a:ext cx="3000375" cy="3000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31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Living Theory Approach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 Jack Whitehead</a:t>
            </a:r>
          </a:p>
          <a:p>
            <a:r>
              <a:rPr lang="en-GB" dirty="0" smtClean="0"/>
              <a:t>University of Cumbria</a:t>
            </a:r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34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6676818" cy="857250"/>
          </a:xfrm>
        </p:spPr>
        <p:txBody>
          <a:bodyPr/>
          <a:lstStyle/>
          <a:p>
            <a:pPr algn="l"/>
            <a:r>
              <a:rPr lang="en-GB" b="1" dirty="0" smtClean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5606"/>
            <a:ext cx="4978896" cy="3394472"/>
          </a:xfrm>
        </p:spPr>
        <p:txBody>
          <a:bodyPr>
            <a:normAutofit lnSpcReduction="10000"/>
          </a:bodyPr>
          <a:lstStyle/>
          <a:p>
            <a:r>
              <a:rPr lang="en-SG" sz="2800" dirty="0" smtClean="0"/>
              <a:t>The use </a:t>
            </a:r>
            <a:r>
              <a:rPr lang="en-SG" sz="2800" dirty="0"/>
              <a:t>of a Living Theory approach </a:t>
            </a:r>
            <a:r>
              <a:rPr lang="en-SG" sz="2800" dirty="0" smtClean="0"/>
              <a:t>to Action </a:t>
            </a:r>
            <a:r>
              <a:rPr lang="en-SG" sz="2800" dirty="0"/>
              <a:t>Research </a:t>
            </a:r>
            <a:endParaRPr lang="en-SG" sz="2800" dirty="0" smtClean="0"/>
          </a:p>
          <a:p>
            <a:r>
              <a:rPr lang="en-SG" sz="2800" dirty="0" smtClean="0"/>
              <a:t>The use </a:t>
            </a:r>
            <a:r>
              <a:rPr lang="en-SG" sz="2800" dirty="0"/>
              <a:t>of multimodal narratives with digital technologies </a:t>
            </a:r>
            <a:r>
              <a:rPr lang="en-SG" sz="2800" dirty="0" smtClean="0"/>
              <a:t>in </a:t>
            </a:r>
            <a:r>
              <a:rPr lang="en-GB" sz="2800" dirty="0" smtClean="0"/>
              <a:t>workplace learning</a:t>
            </a:r>
            <a:endParaRPr lang="en-SG" sz="2800" dirty="0" smtClean="0"/>
          </a:p>
          <a:p>
            <a:r>
              <a:rPr lang="en-SG" sz="2800" dirty="0" smtClean="0"/>
              <a:t>International case studies </a:t>
            </a:r>
            <a:endParaRPr lang="en-GB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5029662" y="1419622"/>
            <a:ext cx="3974372" cy="2980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11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1630"/>
            <a:ext cx="8003232" cy="20916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SG" sz="2800" i="1" dirty="0" smtClean="0"/>
              <a:t>‘</a:t>
            </a:r>
            <a:r>
              <a:rPr lang="en-SG" sz="2800" i="1" dirty="0"/>
              <a:t>If an object exists as a living </a:t>
            </a:r>
            <a:r>
              <a:rPr lang="en-SG" sz="2800" i="1" dirty="0" smtClean="0"/>
              <a:t>contradiction, </a:t>
            </a:r>
            <a:br>
              <a:rPr lang="en-SG" sz="2800" i="1" dirty="0" smtClean="0"/>
            </a:br>
            <a:r>
              <a:rPr lang="en-SG" sz="2800" i="1" dirty="0" smtClean="0"/>
              <a:t>what </a:t>
            </a:r>
            <a:r>
              <a:rPr lang="en-SG" sz="2800" i="1" dirty="0"/>
              <a:t>must the thought (statement about the object) by that expresses it</a:t>
            </a:r>
            <a:r>
              <a:rPr lang="en-SG" sz="2800" i="1" dirty="0" smtClean="0"/>
              <a:t>?’</a:t>
            </a:r>
          </a:p>
          <a:p>
            <a:pPr marL="0" indent="0" algn="r">
              <a:buNone/>
            </a:pPr>
            <a:r>
              <a:rPr lang="en-SG" sz="2800" i="1" dirty="0" smtClean="0"/>
              <a:t/>
            </a:r>
            <a:br>
              <a:rPr lang="en-SG" sz="2800" i="1" dirty="0" smtClean="0"/>
            </a:br>
            <a:r>
              <a:rPr lang="en-SG" sz="2800" i="1" dirty="0" err="1" smtClean="0"/>
              <a:t>Ilyenkov’s</a:t>
            </a:r>
            <a:r>
              <a:rPr lang="en-SG" sz="2800" i="1" dirty="0" smtClean="0"/>
              <a:t> (1977:p.313)</a:t>
            </a:r>
            <a:endParaRPr lang="en-GB" sz="2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85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302" r="4138"/>
          <a:stretch/>
        </p:blipFill>
        <p:spPr>
          <a:xfrm>
            <a:off x="0" y="1995686"/>
            <a:ext cx="3842873" cy="314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411510"/>
            <a:ext cx="5580112" cy="857250"/>
          </a:xfrm>
        </p:spPr>
        <p:txBody>
          <a:bodyPr/>
          <a:lstStyle/>
          <a:p>
            <a:pPr algn="l"/>
            <a:r>
              <a:rPr lang="en-GB" b="1" dirty="0" smtClean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342504"/>
            <a:ext cx="5400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2800" dirty="0" smtClean="0"/>
              <a:t>The use </a:t>
            </a:r>
            <a:r>
              <a:rPr lang="en-SG" sz="2800" dirty="0"/>
              <a:t>of a Living Theory approach to Action Research </a:t>
            </a:r>
            <a:r>
              <a:rPr lang="en-SG" sz="2800" dirty="0" smtClean="0"/>
              <a:t>to: </a:t>
            </a:r>
          </a:p>
          <a:p>
            <a:r>
              <a:rPr lang="en-SG" sz="2400" dirty="0" smtClean="0"/>
              <a:t>raise capabilities, catalyse </a:t>
            </a:r>
            <a:r>
              <a:rPr lang="en-SG" sz="2400" dirty="0"/>
              <a:t>innovation and to lead research into workforce </a:t>
            </a:r>
            <a:r>
              <a:rPr lang="en-SG" sz="2400" dirty="0" smtClean="0"/>
              <a:t>learning</a:t>
            </a:r>
          </a:p>
          <a:p>
            <a:r>
              <a:rPr lang="en-GB" sz="2400" dirty="0"/>
              <a:t>facilitate </a:t>
            </a:r>
            <a:r>
              <a:rPr lang="en-GB" sz="2400" dirty="0" smtClean="0"/>
              <a:t>the </a:t>
            </a:r>
            <a:r>
              <a:rPr lang="en-SG" sz="2400" dirty="0" smtClean="0"/>
              <a:t>development </a:t>
            </a:r>
            <a:r>
              <a:rPr lang="en-SG" sz="2400" dirty="0"/>
              <a:t>of an effective, innovative and responsive CET </a:t>
            </a:r>
            <a:r>
              <a:rPr lang="en-SG" sz="2400" dirty="0" smtClean="0"/>
              <a:t>sector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4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76818" cy="857250"/>
          </a:xfrm>
        </p:spPr>
        <p:txBody>
          <a:bodyPr/>
          <a:lstStyle/>
          <a:p>
            <a:pPr algn="l"/>
            <a:r>
              <a:rPr lang="en-SG" b="1" dirty="0"/>
              <a:t>L</a:t>
            </a:r>
            <a:r>
              <a:rPr lang="en-SG" b="1" dirty="0" smtClean="0"/>
              <a:t>iving-educational-theory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245171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SG" sz="2400" dirty="0" smtClean="0"/>
              <a:t> … an </a:t>
            </a:r>
            <a:r>
              <a:rPr lang="en-SG" sz="2400" dirty="0"/>
              <a:t>individual’s explanation </a:t>
            </a:r>
            <a:r>
              <a:rPr lang="en-SG" sz="2400" dirty="0" smtClean="0"/>
              <a:t>of their </a:t>
            </a:r>
            <a:r>
              <a:rPr lang="en-SG" sz="2400" dirty="0"/>
              <a:t>educational influences in their own learning, in the learning of others and in </a:t>
            </a:r>
            <a:r>
              <a:rPr lang="en-SG" sz="2400" dirty="0" smtClean="0"/>
              <a:t>the learning </a:t>
            </a:r>
            <a:r>
              <a:rPr lang="en-SG" sz="2400" dirty="0"/>
              <a:t>of the social formations that influence the learning, </a:t>
            </a:r>
            <a:r>
              <a:rPr lang="en-SG" sz="2400" dirty="0" smtClean="0"/>
              <a:t/>
            </a:r>
            <a:br>
              <a:rPr lang="en-SG" sz="2400" dirty="0" smtClean="0"/>
            </a:br>
            <a:r>
              <a:rPr lang="en-SG" sz="2400" dirty="0" smtClean="0"/>
              <a:t>to </a:t>
            </a:r>
            <a:r>
              <a:rPr lang="en-SG" sz="2400" dirty="0"/>
              <a:t>distinguish </a:t>
            </a:r>
            <a:r>
              <a:rPr lang="en-SG" sz="2400" dirty="0" smtClean="0"/>
              <a:t>the </a:t>
            </a:r>
            <a:r>
              <a:rPr lang="en-SG" sz="2800" b="1" dirty="0" smtClean="0">
                <a:solidFill>
                  <a:srgbClr val="7030A0"/>
                </a:solidFill>
              </a:rPr>
              <a:t>explanations </a:t>
            </a:r>
            <a:r>
              <a:rPr lang="en-SG" sz="2800" b="1" dirty="0">
                <a:solidFill>
                  <a:srgbClr val="7030A0"/>
                </a:solidFill>
              </a:rPr>
              <a:t>generated by practitioners </a:t>
            </a:r>
            <a:r>
              <a:rPr lang="en-SG" sz="2400" dirty="0"/>
              <a:t>from the explanations 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</a:rPr>
              <a:t>deduced 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</a:rPr>
              <a:t>from general 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</a:rPr>
              <a:t>theories and applied to individual cases</a:t>
            </a:r>
            <a:r>
              <a:rPr lang="en-SG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81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3820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3600" b="1" dirty="0" smtClean="0"/>
              <a:t>‘How do I improve what I am doing?’</a:t>
            </a:r>
          </a:p>
          <a:p>
            <a:pPr marL="0" indent="0" algn="ctr">
              <a:buNone/>
            </a:pPr>
            <a:r>
              <a:rPr lang="en-SG" sz="3600" b="1" dirty="0" smtClean="0"/>
              <a:t>What do </a:t>
            </a:r>
            <a:r>
              <a:rPr lang="en-SG" sz="3600" b="1" smtClean="0"/>
              <a:t>I want </a:t>
            </a:r>
            <a:r>
              <a:rPr lang="en-SG" sz="3600" b="1" dirty="0" smtClean="0"/>
              <a:t>to improve?</a:t>
            </a:r>
          </a:p>
          <a:p>
            <a:pPr marL="0" indent="0" algn="ctr">
              <a:buNone/>
            </a:pPr>
            <a:r>
              <a:rPr lang="en-SG" sz="3600" b="1" dirty="0" smtClean="0"/>
              <a:t>Why do I want to improve it?</a:t>
            </a:r>
          </a:p>
          <a:p>
            <a:pPr marL="0" indent="0" algn="ctr">
              <a:buNone/>
            </a:pPr>
            <a:r>
              <a:rPr lang="en-SG" sz="3600" b="1" dirty="0" smtClean="0"/>
              <a:t>What will I do (action plan)?</a:t>
            </a:r>
          </a:p>
          <a:p>
            <a:pPr marL="0" indent="0" algn="ctr">
              <a:buNone/>
            </a:pPr>
            <a:r>
              <a:rPr lang="en-SG" sz="3600" b="1" dirty="0" smtClean="0"/>
              <a:t>What data will I collect?</a:t>
            </a:r>
          </a:p>
          <a:p>
            <a:pPr marL="0" indent="0" algn="ctr">
              <a:buNone/>
            </a:pPr>
            <a:r>
              <a:rPr lang="en-SG" sz="3600" b="1" dirty="0" smtClean="0"/>
              <a:t>Evaluating my effectiveness</a:t>
            </a:r>
          </a:p>
          <a:p>
            <a:pPr marL="0" indent="0" algn="ctr">
              <a:buNone/>
            </a:pPr>
            <a:endParaRPr lang="en-SG" sz="3600" b="1" dirty="0" smtClean="0"/>
          </a:p>
          <a:p>
            <a:pPr marL="0" indent="0" algn="ctr">
              <a:buNone/>
            </a:pPr>
            <a:endParaRPr lang="en-GB" sz="36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8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7200800" cy="857250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/>
              <a:t>Facilitate the </a:t>
            </a:r>
            <a:r>
              <a:rPr lang="en-SG" sz="2800" b="1" dirty="0" smtClean="0"/>
              <a:t>development </a:t>
            </a:r>
            <a:r>
              <a:rPr lang="en-SG" sz="2800" b="1" dirty="0"/>
              <a:t>of an </a:t>
            </a:r>
            <a:r>
              <a:rPr lang="en-SG" sz="2800" b="1" dirty="0" smtClean="0"/>
              <a:t/>
            </a:r>
            <a:br>
              <a:rPr lang="en-SG" sz="2800" b="1" dirty="0" smtClean="0"/>
            </a:br>
            <a:r>
              <a:rPr lang="en-SG" sz="2800" b="1" dirty="0" smtClean="0"/>
              <a:t>effective</a:t>
            </a:r>
            <a:r>
              <a:rPr lang="en-SG" sz="2800" b="1" dirty="0"/>
              <a:t>, innovative and responsive CET sector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140"/>
            <a:ext cx="8363272" cy="3240360"/>
          </a:xfrm>
        </p:spPr>
        <p:txBody>
          <a:bodyPr>
            <a:noAutofit/>
          </a:bodyPr>
          <a:lstStyle/>
          <a:p>
            <a:r>
              <a:rPr lang="en-GB" sz="1400" dirty="0" smtClean="0">
                <a:hlinkClick r:id="rId2"/>
              </a:rPr>
              <a:t>http</a:t>
            </a:r>
            <a:r>
              <a:rPr lang="en-GB" sz="1400" dirty="0">
                <a:hlinkClick r:id="rId2"/>
              </a:rPr>
              <a:t>://</a:t>
            </a:r>
            <a:r>
              <a:rPr lang="en-GB" sz="1400" dirty="0" smtClean="0">
                <a:hlinkClick r:id="rId2"/>
              </a:rPr>
              <a:t>www.actionresearch.net/living/living.shtml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SG" sz="1400" i="1" dirty="0"/>
              <a:t>Yvonne </a:t>
            </a:r>
            <a:r>
              <a:rPr lang="en-SG" sz="1400" i="1" dirty="0" err="1"/>
              <a:t>Crotty's</a:t>
            </a:r>
            <a:r>
              <a:rPr lang="en-SG" sz="1400" i="1" dirty="0"/>
              <a:t> Ph.D. (2012) Thesis, How am I bringing an </a:t>
            </a:r>
            <a:r>
              <a:rPr lang="en-SG" sz="1400" i="1" dirty="0" smtClean="0"/>
              <a:t>educationally entrepreneurial </a:t>
            </a:r>
            <a:r>
              <a:rPr lang="en-SG" sz="1400" i="1" dirty="0"/>
              <a:t>spirit into higher education? Dublin City University, </a:t>
            </a:r>
            <a:r>
              <a:rPr lang="en-SG" sz="1400" i="1" dirty="0" smtClean="0"/>
              <a:t>2012. </a:t>
            </a:r>
            <a:r>
              <a:rPr lang="en-GB" sz="1400" dirty="0" smtClean="0">
                <a:hlinkClick r:id="rId3"/>
              </a:rPr>
              <a:t>http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www.actionresearch.net/living/yvonnecrotty.shtml</a:t>
            </a:r>
            <a:endParaRPr lang="en-GB" sz="1400" dirty="0" smtClean="0"/>
          </a:p>
          <a:p>
            <a:endParaRPr lang="en-GB" sz="1400" dirty="0"/>
          </a:p>
          <a:p>
            <a:r>
              <a:rPr lang="en-SG" sz="1400" i="1" dirty="0"/>
              <a:t>Bonnie Kaplan's Master of Technology Dissertation, How do I use my living and </a:t>
            </a:r>
            <a:r>
              <a:rPr lang="en-SG" sz="1400" i="1" dirty="0" smtClean="0"/>
              <a:t>lived experience </a:t>
            </a:r>
            <a:r>
              <a:rPr lang="en-SG" sz="1400" i="1" dirty="0"/>
              <a:t>to influence creative economic independence in others? 2013 </a:t>
            </a:r>
            <a:r>
              <a:rPr lang="en-SG" sz="1400" i="1" dirty="0" smtClean="0"/>
              <a:t>Durban University </a:t>
            </a:r>
            <a:r>
              <a:rPr lang="en-SG" sz="1400" i="1" dirty="0"/>
              <a:t>of Technology. </a:t>
            </a:r>
            <a:r>
              <a:rPr lang="en-SG" sz="1400" dirty="0">
                <a:hlinkClick r:id="rId4"/>
              </a:rPr>
              <a:t>http://</a:t>
            </a:r>
            <a:r>
              <a:rPr lang="en-SG" sz="1400" dirty="0" smtClean="0">
                <a:hlinkClick r:id="rId4"/>
              </a:rPr>
              <a:t>www.actionresearch.net/living/kaplan/KaplanMTech032014.pdf</a:t>
            </a:r>
            <a:endParaRPr lang="en-SG" sz="1400" dirty="0" smtClean="0"/>
          </a:p>
          <a:p>
            <a:endParaRPr lang="en-SG" sz="1400" dirty="0"/>
          </a:p>
          <a:p>
            <a:r>
              <a:rPr lang="en-SG" sz="1400" i="1" dirty="0"/>
              <a:t>Graham Van </a:t>
            </a:r>
            <a:r>
              <a:rPr lang="en-SG" sz="1400" i="1" dirty="0" err="1"/>
              <a:t>Tuyl's</a:t>
            </a:r>
            <a:r>
              <a:rPr lang="en-SG" sz="1400" i="1" dirty="0"/>
              <a:t> Ph.D. (2009) Thesis, From Engineer To Co-Creative Catalyst: </a:t>
            </a:r>
            <a:r>
              <a:rPr lang="en-SG" sz="1400" i="1" dirty="0" smtClean="0"/>
              <a:t>An </a:t>
            </a:r>
            <a:r>
              <a:rPr lang="en-SG" sz="1400" i="1" dirty="0" err="1" smtClean="0"/>
              <a:t>Inclusional</a:t>
            </a:r>
            <a:r>
              <a:rPr lang="en-SG" sz="1400" i="1" dirty="0" smtClean="0"/>
              <a:t> </a:t>
            </a:r>
            <a:r>
              <a:rPr lang="en-SG" sz="1400" i="1" dirty="0"/>
              <a:t>And Transformational Journey. University of </a:t>
            </a:r>
            <a:r>
              <a:rPr lang="en-SG" sz="1400" i="1" dirty="0" smtClean="0"/>
              <a:t>Bath. </a:t>
            </a:r>
            <a:r>
              <a:rPr lang="en-GB" sz="1400" dirty="0" smtClean="0">
                <a:hlinkClick r:id="rId5"/>
              </a:rPr>
              <a:t>http</a:t>
            </a:r>
            <a:r>
              <a:rPr lang="en-GB" sz="1400" dirty="0">
                <a:hlinkClick r:id="rId5"/>
              </a:rPr>
              <a:t>://</a:t>
            </a:r>
            <a:r>
              <a:rPr lang="en-GB" sz="1400" dirty="0" smtClean="0">
                <a:hlinkClick r:id="rId5"/>
              </a:rPr>
              <a:t>www.actionresearch.net/living/gvt.shtml</a:t>
            </a:r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9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14" y="-14268"/>
            <a:ext cx="669841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224" y="1131590"/>
            <a:ext cx="2555776" cy="3384376"/>
          </a:xfrm>
          <a:noFill/>
        </p:spPr>
        <p:txBody>
          <a:bodyPr>
            <a:noAutofit/>
          </a:bodyPr>
          <a:lstStyle/>
          <a:p>
            <a:r>
              <a:rPr lang="en-SG" sz="2800" b="1" dirty="0" smtClean="0"/>
              <a:t>The use </a:t>
            </a:r>
            <a:r>
              <a:rPr lang="en-SG" sz="2800" b="1" dirty="0"/>
              <a:t>of multimodal narratives </a:t>
            </a:r>
            <a:r>
              <a:rPr lang="en-SG" sz="2800" b="1" dirty="0" smtClean="0"/>
              <a:t/>
            </a:r>
            <a:br>
              <a:rPr lang="en-SG" sz="2800" b="1" dirty="0" smtClean="0"/>
            </a:br>
            <a:r>
              <a:rPr lang="en-SG" sz="2800" b="1" dirty="0" smtClean="0"/>
              <a:t>with </a:t>
            </a:r>
            <a:r>
              <a:rPr lang="en-SG" sz="2800" b="1" dirty="0"/>
              <a:t>digital technologies </a:t>
            </a:r>
            <a:r>
              <a:rPr lang="en-SG" sz="2800" b="1" dirty="0" smtClean="0"/>
              <a:t>in</a:t>
            </a:r>
            <a:br>
              <a:rPr lang="en-SG" sz="2800" b="1" dirty="0" smtClean="0"/>
            </a:br>
            <a:r>
              <a:rPr lang="en-GB" sz="2800" b="1" dirty="0" smtClean="0"/>
              <a:t>workplace learning</a:t>
            </a:r>
            <a:endParaRPr lang="en-GB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1866"/>
          <a:stretch/>
        </p:blipFill>
        <p:spPr>
          <a:xfrm>
            <a:off x="0" y="630877"/>
            <a:ext cx="6620216" cy="4533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76818" cy="857250"/>
          </a:xfrm>
        </p:spPr>
        <p:txBody>
          <a:bodyPr/>
          <a:lstStyle/>
          <a:p>
            <a:pPr algn="l"/>
            <a:r>
              <a:rPr lang="en-GB" b="1" dirty="0" smtClean="0"/>
              <a:t>International Case Studies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472" y="987574"/>
            <a:ext cx="4608512" cy="25269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dirty="0" smtClean="0"/>
              <a:t>South Africa, China, Canada, India, </a:t>
            </a:r>
            <a:br>
              <a:rPr lang="en-GB" sz="2400" dirty="0" smtClean="0"/>
            </a:br>
            <a:r>
              <a:rPr lang="en-GB" sz="2400" dirty="0" smtClean="0"/>
              <a:t>Europe, Israel, Japan and Australia</a:t>
            </a:r>
            <a:endParaRPr lang="en-GB" sz="2400" dirty="0" smtClean="0">
              <a:hlinkClick r:id="rId3"/>
            </a:endParaRPr>
          </a:p>
          <a:p>
            <a:endParaRPr lang="en-GB" sz="2400" b="1" dirty="0">
              <a:hlinkClick r:id="rId3"/>
            </a:endParaRPr>
          </a:p>
          <a:p>
            <a:pPr marL="0" indent="0" algn="r">
              <a:buNone/>
            </a:pPr>
            <a:r>
              <a:rPr lang="en-GB" sz="1200" dirty="0" smtClean="0">
                <a:hlinkClick r:id="rId3"/>
              </a:rPr>
              <a:t>http</a:t>
            </a:r>
            <a:r>
              <a:rPr lang="en-GB" sz="1200" dirty="0">
                <a:hlinkClick r:id="rId3"/>
              </a:rPr>
              <a:t>://</a:t>
            </a:r>
            <a:r>
              <a:rPr lang="en-GB" sz="1200" dirty="0" smtClean="0">
                <a:hlinkClick r:id="rId3"/>
              </a:rPr>
              <a:t>www.actionresearch.net/living/living.shtml</a:t>
            </a:r>
            <a:endParaRPr lang="en-GB" sz="1200" dirty="0" smtClean="0"/>
          </a:p>
          <a:p>
            <a:pPr algn="r"/>
            <a:endParaRPr lang="en-GB" sz="1200" dirty="0"/>
          </a:p>
          <a:p>
            <a:pPr marL="0" indent="0" algn="r">
              <a:buNone/>
            </a:pPr>
            <a:r>
              <a:rPr lang="en-GB" sz="1200" dirty="0" smtClean="0">
                <a:hlinkClick r:id="rId4"/>
              </a:rPr>
              <a:t>http</a:t>
            </a:r>
            <a:r>
              <a:rPr lang="en-GB" sz="1200" dirty="0">
                <a:hlinkClick r:id="rId4"/>
              </a:rPr>
              <a:t>://</a:t>
            </a:r>
            <a:r>
              <a:rPr lang="en-GB" sz="1200" dirty="0" smtClean="0">
                <a:hlinkClick r:id="rId4"/>
              </a:rPr>
              <a:t>www.actionresearch.net/writings/moira.shtml</a:t>
            </a:r>
            <a:endParaRPr lang="en-GB" sz="12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8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408</Words>
  <Application>Microsoft Macintosh PowerPoint</Application>
  <PresentationFormat>On-screen Show (16:9)</PresentationFormat>
  <Paragraphs>40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Living Theory Approach</vt:lpstr>
      <vt:lpstr>Overview</vt:lpstr>
      <vt:lpstr>Slide 3</vt:lpstr>
      <vt:lpstr>Overview</vt:lpstr>
      <vt:lpstr>Living-educational-theory</vt:lpstr>
      <vt:lpstr>Slide 6</vt:lpstr>
      <vt:lpstr>Facilitate the development of an  effective, innovative and responsive CET sector</vt:lpstr>
      <vt:lpstr>The use of multimodal narratives  with digital technologies in workplace learning</vt:lpstr>
      <vt:lpstr>International Case Studies</vt:lpstr>
      <vt:lpstr>Living Theory Approach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Joey</dc:creator>
  <cp:lastModifiedBy>Jack Whitehead</cp:lastModifiedBy>
  <cp:revision>27</cp:revision>
  <dcterms:created xsi:type="dcterms:W3CDTF">2014-07-08T15:05:42Z</dcterms:created>
  <dcterms:modified xsi:type="dcterms:W3CDTF">2014-07-08T15:14:25Z</dcterms:modified>
</cp:coreProperties>
</file>