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68" r:id="rId4"/>
    <p:sldId id="257" r:id="rId5"/>
    <p:sldId id="258" r:id="rId6"/>
    <p:sldId id="259" r:id="rId7"/>
    <p:sldId id="260"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33"/>
    <p:restoredTop sz="92625"/>
  </p:normalViewPr>
  <p:slideViewPr>
    <p:cSldViewPr snapToGrid="0" snapToObjects="1">
      <p:cViewPr>
        <p:scale>
          <a:sx n="81" d="100"/>
          <a:sy n="81" d="100"/>
        </p:scale>
        <p:origin x="40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8C108-3215-1744-A6C0-7FDCE28E93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148022-7F20-A343-9A09-45A1221C29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1A4CC3-75F2-4149-9564-0331C5D9A075}"/>
              </a:ext>
            </a:extLst>
          </p:cNvPr>
          <p:cNvSpPr>
            <a:spLocks noGrp="1"/>
          </p:cNvSpPr>
          <p:nvPr>
            <p:ph type="dt" sz="half" idx="10"/>
          </p:nvPr>
        </p:nvSpPr>
        <p:spPr/>
        <p:txBody>
          <a:bodyPr/>
          <a:lstStyle/>
          <a:p>
            <a:fld id="{D46DBAEB-0C74-A244-9D6D-398A48FE8181}" type="datetimeFigureOut">
              <a:rPr lang="en-US" smtClean="0"/>
              <a:t>1/21/21</a:t>
            </a:fld>
            <a:endParaRPr lang="en-US"/>
          </a:p>
        </p:txBody>
      </p:sp>
      <p:sp>
        <p:nvSpPr>
          <p:cNvPr id="5" name="Footer Placeholder 4">
            <a:extLst>
              <a:ext uri="{FF2B5EF4-FFF2-40B4-BE49-F238E27FC236}">
                <a16:creationId xmlns:a16="http://schemas.microsoft.com/office/drawing/2014/main" id="{64ABE894-8696-7E45-8D45-EA59112153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0E7E-0584-B844-AE7D-BC7462B5B88C}"/>
              </a:ext>
            </a:extLst>
          </p:cNvPr>
          <p:cNvSpPr>
            <a:spLocks noGrp="1"/>
          </p:cNvSpPr>
          <p:nvPr>
            <p:ph type="sldNum" sz="quarter" idx="12"/>
          </p:nvPr>
        </p:nvSpPr>
        <p:spPr/>
        <p:txBody>
          <a:bodyPr/>
          <a:lstStyle/>
          <a:p>
            <a:fld id="{0ACD5BE3-7F6F-F84A-94A4-A0425BD8678E}" type="slidenum">
              <a:rPr lang="en-US" smtClean="0"/>
              <a:t>‹#›</a:t>
            </a:fld>
            <a:endParaRPr lang="en-US"/>
          </a:p>
        </p:txBody>
      </p:sp>
    </p:spTree>
    <p:extLst>
      <p:ext uri="{BB962C8B-B14F-4D97-AF65-F5344CB8AC3E}">
        <p14:creationId xmlns:p14="http://schemas.microsoft.com/office/powerpoint/2010/main" val="3497457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21B4F-2B55-D44F-BC95-28695B7758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691C8A-E047-364B-B88F-39BEAE9BC01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EC709F-6EE8-604B-B66D-D782D3964033}"/>
              </a:ext>
            </a:extLst>
          </p:cNvPr>
          <p:cNvSpPr>
            <a:spLocks noGrp="1"/>
          </p:cNvSpPr>
          <p:nvPr>
            <p:ph type="dt" sz="half" idx="10"/>
          </p:nvPr>
        </p:nvSpPr>
        <p:spPr/>
        <p:txBody>
          <a:bodyPr/>
          <a:lstStyle/>
          <a:p>
            <a:fld id="{D46DBAEB-0C74-A244-9D6D-398A48FE8181}" type="datetimeFigureOut">
              <a:rPr lang="en-US" smtClean="0"/>
              <a:t>1/21/21</a:t>
            </a:fld>
            <a:endParaRPr lang="en-US"/>
          </a:p>
        </p:txBody>
      </p:sp>
      <p:sp>
        <p:nvSpPr>
          <p:cNvPr id="5" name="Footer Placeholder 4">
            <a:extLst>
              <a:ext uri="{FF2B5EF4-FFF2-40B4-BE49-F238E27FC236}">
                <a16:creationId xmlns:a16="http://schemas.microsoft.com/office/drawing/2014/main" id="{B03702BB-50B2-AD41-9D05-07E64D5D67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959AD-581A-D34C-AEEF-02BB6F18463A}"/>
              </a:ext>
            </a:extLst>
          </p:cNvPr>
          <p:cNvSpPr>
            <a:spLocks noGrp="1"/>
          </p:cNvSpPr>
          <p:nvPr>
            <p:ph type="sldNum" sz="quarter" idx="12"/>
          </p:nvPr>
        </p:nvSpPr>
        <p:spPr/>
        <p:txBody>
          <a:bodyPr/>
          <a:lstStyle/>
          <a:p>
            <a:fld id="{0ACD5BE3-7F6F-F84A-94A4-A0425BD8678E}" type="slidenum">
              <a:rPr lang="en-US" smtClean="0"/>
              <a:t>‹#›</a:t>
            </a:fld>
            <a:endParaRPr lang="en-US"/>
          </a:p>
        </p:txBody>
      </p:sp>
    </p:spTree>
    <p:extLst>
      <p:ext uri="{BB962C8B-B14F-4D97-AF65-F5344CB8AC3E}">
        <p14:creationId xmlns:p14="http://schemas.microsoft.com/office/powerpoint/2010/main" val="388849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0FC866-0627-164E-A13F-1638435445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823064-A58C-8644-8542-A51D7BDDB85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30A186-454F-6A4B-9E08-355C2E6DF714}"/>
              </a:ext>
            </a:extLst>
          </p:cNvPr>
          <p:cNvSpPr>
            <a:spLocks noGrp="1"/>
          </p:cNvSpPr>
          <p:nvPr>
            <p:ph type="dt" sz="half" idx="10"/>
          </p:nvPr>
        </p:nvSpPr>
        <p:spPr/>
        <p:txBody>
          <a:bodyPr/>
          <a:lstStyle/>
          <a:p>
            <a:fld id="{D46DBAEB-0C74-A244-9D6D-398A48FE8181}" type="datetimeFigureOut">
              <a:rPr lang="en-US" smtClean="0"/>
              <a:t>1/21/21</a:t>
            </a:fld>
            <a:endParaRPr lang="en-US"/>
          </a:p>
        </p:txBody>
      </p:sp>
      <p:sp>
        <p:nvSpPr>
          <p:cNvPr id="5" name="Footer Placeholder 4">
            <a:extLst>
              <a:ext uri="{FF2B5EF4-FFF2-40B4-BE49-F238E27FC236}">
                <a16:creationId xmlns:a16="http://schemas.microsoft.com/office/drawing/2014/main" id="{AB6C62A8-DC01-ED4A-83ED-B7F0B1D09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3043A-A193-1F45-AC63-6A79DEC49B2A}"/>
              </a:ext>
            </a:extLst>
          </p:cNvPr>
          <p:cNvSpPr>
            <a:spLocks noGrp="1"/>
          </p:cNvSpPr>
          <p:nvPr>
            <p:ph type="sldNum" sz="quarter" idx="12"/>
          </p:nvPr>
        </p:nvSpPr>
        <p:spPr/>
        <p:txBody>
          <a:bodyPr/>
          <a:lstStyle/>
          <a:p>
            <a:fld id="{0ACD5BE3-7F6F-F84A-94A4-A0425BD8678E}" type="slidenum">
              <a:rPr lang="en-US" smtClean="0"/>
              <a:t>‹#›</a:t>
            </a:fld>
            <a:endParaRPr lang="en-US"/>
          </a:p>
        </p:txBody>
      </p:sp>
    </p:spTree>
    <p:extLst>
      <p:ext uri="{BB962C8B-B14F-4D97-AF65-F5344CB8AC3E}">
        <p14:creationId xmlns:p14="http://schemas.microsoft.com/office/powerpoint/2010/main" val="408979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53FE7-4451-A642-8D5A-7063734FDC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3C2CF9-F922-D246-A15F-1DFCE88154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5F16AC-E6AB-434F-AA2C-1442A1A764B2}"/>
              </a:ext>
            </a:extLst>
          </p:cNvPr>
          <p:cNvSpPr>
            <a:spLocks noGrp="1"/>
          </p:cNvSpPr>
          <p:nvPr>
            <p:ph type="dt" sz="half" idx="10"/>
          </p:nvPr>
        </p:nvSpPr>
        <p:spPr/>
        <p:txBody>
          <a:bodyPr/>
          <a:lstStyle/>
          <a:p>
            <a:fld id="{D46DBAEB-0C74-A244-9D6D-398A48FE8181}" type="datetimeFigureOut">
              <a:rPr lang="en-US" smtClean="0"/>
              <a:t>1/21/21</a:t>
            </a:fld>
            <a:endParaRPr lang="en-US"/>
          </a:p>
        </p:txBody>
      </p:sp>
      <p:sp>
        <p:nvSpPr>
          <p:cNvPr id="5" name="Footer Placeholder 4">
            <a:extLst>
              <a:ext uri="{FF2B5EF4-FFF2-40B4-BE49-F238E27FC236}">
                <a16:creationId xmlns:a16="http://schemas.microsoft.com/office/drawing/2014/main" id="{E1BE97CF-E829-944B-9384-2B90DB5CB5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1C20D-7420-D24F-9A9A-208E12CD4584}"/>
              </a:ext>
            </a:extLst>
          </p:cNvPr>
          <p:cNvSpPr>
            <a:spLocks noGrp="1"/>
          </p:cNvSpPr>
          <p:nvPr>
            <p:ph type="sldNum" sz="quarter" idx="12"/>
          </p:nvPr>
        </p:nvSpPr>
        <p:spPr/>
        <p:txBody>
          <a:bodyPr/>
          <a:lstStyle/>
          <a:p>
            <a:fld id="{0ACD5BE3-7F6F-F84A-94A4-A0425BD8678E}" type="slidenum">
              <a:rPr lang="en-US" smtClean="0"/>
              <a:t>‹#›</a:t>
            </a:fld>
            <a:endParaRPr lang="en-US"/>
          </a:p>
        </p:txBody>
      </p:sp>
    </p:spTree>
    <p:extLst>
      <p:ext uri="{BB962C8B-B14F-4D97-AF65-F5344CB8AC3E}">
        <p14:creationId xmlns:p14="http://schemas.microsoft.com/office/powerpoint/2010/main" val="323498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F662C-6C78-D748-BEFA-43E2FD8F6F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43E2D3-8CFD-3148-9443-6910C3B5A2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EBA1078-6FE4-E14E-AECE-17D78099FD08}"/>
              </a:ext>
            </a:extLst>
          </p:cNvPr>
          <p:cNvSpPr>
            <a:spLocks noGrp="1"/>
          </p:cNvSpPr>
          <p:nvPr>
            <p:ph type="dt" sz="half" idx="10"/>
          </p:nvPr>
        </p:nvSpPr>
        <p:spPr/>
        <p:txBody>
          <a:bodyPr/>
          <a:lstStyle/>
          <a:p>
            <a:fld id="{D46DBAEB-0C74-A244-9D6D-398A48FE8181}" type="datetimeFigureOut">
              <a:rPr lang="en-US" smtClean="0"/>
              <a:t>1/21/21</a:t>
            </a:fld>
            <a:endParaRPr lang="en-US"/>
          </a:p>
        </p:txBody>
      </p:sp>
      <p:sp>
        <p:nvSpPr>
          <p:cNvPr id="5" name="Footer Placeholder 4">
            <a:extLst>
              <a:ext uri="{FF2B5EF4-FFF2-40B4-BE49-F238E27FC236}">
                <a16:creationId xmlns:a16="http://schemas.microsoft.com/office/drawing/2014/main" id="{2934F555-C584-2D40-A631-FA5E198AB2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1D2A0-4A82-FC46-8169-41493BDBF9F8}"/>
              </a:ext>
            </a:extLst>
          </p:cNvPr>
          <p:cNvSpPr>
            <a:spLocks noGrp="1"/>
          </p:cNvSpPr>
          <p:nvPr>
            <p:ph type="sldNum" sz="quarter" idx="12"/>
          </p:nvPr>
        </p:nvSpPr>
        <p:spPr/>
        <p:txBody>
          <a:bodyPr/>
          <a:lstStyle/>
          <a:p>
            <a:fld id="{0ACD5BE3-7F6F-F84A-94A4-A0425BD8678E}" type="slidenum">
              <a:rPr lang="en-US" smtClean="0"/>
              <a:t>‹#›</a:t>
            </a:fld>
            <a:endParaRPr lang="en-US"/>
          </a:p>
        </p:txBody>
      </p:sp>
    </p:spTree>
    <p:extLst>
      <p:ext uri="{BB962C8B-B14F-4D97-AF65-F5344CB8AC3E}">
        <p14:creationId xmlns:p14="http://schemas.microsoft.com/office/powerpoint/2010/main" val="859431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0ADBA-6876-A24B-BB47-633592EB8F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9835A7-31D9-9E47-A2C5-E5383E16B92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09110A-50C3-724E-A0F5-859FF3D6C8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0753CD-A54D-AE42-9630-9C140864067C}"/>
              </a:ext>
            </a:extLst>
          </p:cNvPr>
          <p:cNvSpPr>
            <a:spLocks noGrp="1"/>
          </p:cNvSpPr>
          <p:nvPr>
            <p:ph type="dt" sz="half" idx="10"/>
          </p:nvPr>
        </p:nvSpPr>
        <p:spPr/>
        <p:txBody>
          <a:bodyPr/>
          <a:lstStyle/>
          <a:p>
            <a:fld id="{D46DBAEB-0C74-A244-9D6D-398A48FE8181}" type="datetimeFigureOut">
              <a:rPr lang="en-US" smtClean="0"/>
              <a:t>1/21/21</a:t>
            </a:fld>
            <a:endParaRPr lang="en-US"/>
          </a:p>
        </p:txBody>
      </p:sp>
      <p:sp>
        <p:nvSpPr>
          <p:cNvPr id="6" name="Footer Placeholder 5">
            <a:extLst>
              <a:ext uri="{FF2B5EF4-FFF2-40B4-BE49-F238E27FC236}">
                <a16:creationId xmlns:a16="http://schemas.microsoft.com/office/drawing/2014/main" id="{4A3FB58D-9B3E-414F-B1CA-76CBF56C8F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36317A-8C10-7946-979C-BE7EF22A701D}"/>
              </a:ext>
            </a:extLst>
          </p:cNvPr>
          <p:cNvSpPr>
            <a:spLocks noGrp="1"/>
          </p:cNvSpPr>
          <p:nvPr>
            <p:ph type="sldNum" sz="quarter" idx="12"/>
          </p:nvPr>
        </p:nvSpPr>
        <p:spPr/>
        <p:txBody>
          <a:bodyPr/>
          <a:lstStyle/>
          <a:p>
            <a:fld id="{0ACD5BE3-7F6F-F84A-94A4-A0425BD8678E}" type="slidenum">
              <a:rPr lang="en-US" smtClean="0"/>
              <a:t>‹#›</a:t>
            </a:fld>
            <a:endParaRPr lang="en-US"/>
          </a:p>
        </p:txBody>
      </p:sp>
    </p:spTree>
    <p:extLst>
      <p:ext uri="{BB962C8B-B14F-4D97-AF65-F5344CB8AC3E}">
        <p14:creationId xmlns:p14="http://schemas.microsoft.com/office/powerpoint/2010/main" val="3683756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4EDA5-D57C-094F-963B-3FEA98B9AD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FA4318-D694-7247-8246-3677961791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E7384A-CE83-6347-9B9F-546EE52B908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888737-9210-F649-84E6-953E915694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AFFB222-FD49-7C43-B4FC-1AD5D6EC13A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AA3EBD-55D9-1146-8C46-92CDC18A3E0B}"/>
              </a:ext>
            </a:extLst>
          </p:cNvPr>
          <p:cNvSpPr>
            <a:spLocks noGrp="1"/>
          </p:cNvSpPr>
          <p:nvPr>
            <p:ph type="dt" sz="half" idx="10"/>
          </p:nvPr>
        </p:nvSpPr>
        <p:spPr/>
        <p:txBody>
          <a:bodyPr/>
          <a:lstStyle/>
          <a:p>
            <a:fld id="{D46DBAEB-0C74-A244-9D6D-398A48FE8181}" type="datetimeFigureOut">
              <a:rPr lang="en-US" smtClean="0"/>
              <a:t>1/21/21</a:t>
            </a:fld>
            <a:endParaRPr lang="en-US"/>
          </a:p>
        </p:txBody>
      </p:sp>
      <p:sp>
        <p:nvSpPr>
          <p:cNvPr id="8" name="Footer Placeholder 7">
            <a:extLst>
              <a:ext uri="{FF2B5EF4-FFF2-40B4-BE49-F238E27FC236}">
                <a16:creationId xmlns:a16="http://schemas.microsoft.com/office/drawing/2014/main" id="{CF8F875C-F2EE-EE42-89CA-DFF4D156BB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794F13-1438-0C4C-9ADF-0C54D5054209}"/>
              </a:ext>
            </a:extLst>
          </p:cNvPr>
          <p:cNvSpPr>
            <a:spLocks noGrp="1"/>
          </p:cNvSpPr>
          <p:nvPr>
            <p:ph type="sldNum" sz="quarter" idx="12"/>
          </p:nvPr>
        </p:nvSpPr>
        <p:spPr/>
        <p:txBody>
          <a:bodyPr/>
          <a:lstStyle/>
          <a:p>
            <a:fld id="{0ACD5BE3-7F6F-F84A-94A4-A0425BD8678E}" type="slidenum">
              <a:rPr lang="en-US" smtClean="0"/>
              <a:t>‹#›</a:t>
            </a:fld>
            <a:endParaRPr lang="en-US"/>
          </a:p>
        </p:txBody>
      </p:sp>
    </p:spTree>
    <p:extLst>
      <p:ext uri="{BB962C8B-B14F-4D97-AF65-F5344CB8AC3E}">
        <p14:creationId xmlns:p14="http://schemas.microsoft.com/office/powerpoint/2010/main" val="163019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3541B-DCEF-A142-8B22-59B71614EC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E8761C-EC55-CB4F-A93D-333FCBA27BC7}"/>
              </a:ext>
            </a:extLst>
          </p:cNvPr>
          <p:cNvSpPr>
            <a:spLocks noGrp="1"/>
          </p:cNvSpPr>
          <p:nvPr>
            <p:ph type="dt" sz="half" idx="10"/>
          </p:nvPr>
        </p:nvSpPr>
        <p:spPr/>
        <p:txBody>
          <a:bodyPr/>
          <a:lstStyle/>
          <a:p>
            <a:fld id="{D46DBAEB-0C74-A244-9D6D-398A48FE8181}" type="datetimeFigureOut">
              <a:rPr lang="en-US" smtClean="0"/>
              <a:t>1/21/21</a:t>
            </a:fld>
            <a:endParaRPr lang="en-US"/>
          </a:p>
        </p:txBody>
      </p:sp>
      <p:sp>
        <p:nvSpPr>
          <p:cNvPr id="4" name="Footer Placeholder 3">
            <a:extLst>
              <a:ext uri="{FF2B5EF4-FFF2-40B4-BE49-F238E27FC236}">
                <a16:creationId xmlns:a16="http://schemas.microsoft.com/office/drawing/2014/main" id="{A17544C5-C7FB-074D-9259-B8BA1A4084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7ADCB5-70FB-5B45-8894-BA6E465E1715}"/>
              </a:ext>
            </a:extLst>
          </p:cNvPr>
          <p:cNvSpPr>
            <a:spLocks noGrp="1"/>
          </p:cNvSpPr>
          <p:nvPr>
            <p:ph type="sldNum" sz="quarter" idx="12"/>
          </p:nvPr>
        </p:nvSpPr>
        <p:spPr/>
        <p:txBody>
          <a:bodyPr/>
          <a:lstStyle/>
          <a:p>
            <a:fld id="{0ACD5BE3-7F6F-F84A-94A4-A0425BD8678E}" type="slidenum">
              <a:rPr lang="en-US" smtClean="0"/>
              <a:t>‹#›</a:t>
            </a:fld>
            <a:endParaRPr lang="en-US"/>
          </a:p>
        </p:txBody>
      </p:sp>
    </p:spTree>
    <p:extLst>
      <p:ext uri="{BB962C8B-B14F-4D97-AF65-F5344CB8AC3E}">
        <p14:creationId xmlns:p14="http://schemas.microsoft.com/office/powerpoint/2010/main" val="204721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FC3228-82EA-254D-883B-EED7BDB89C3A}"/>
              </a:ext>
            </a:extLst>
          </p:cNvPr>
          <p:cNvSpPr>
            <a:spLocks noGrp="1"/>
          </p:cNvSpPr>
          <p:nvPr>
            <p:ph type="dt" sz="half" idx="10"/>
          </p:nvPr>
        </p:nvSpPr>
        <p:spPr/>
        <p:txBody>
          <a:bodyPr/>
          <a:lstStyle/>
          <a:p>
            <a:fld id="{D46DBAEB-0C74-A244-9D6D-398A48FE8181}" type="datetimeFigureOut">
              <a:rPr lang="en-US" smtClean="0"/>
              <a:t>1/21/21</a:t>
            </a:fld>
            <a:endParaRPr lang="en-US"/>
          </a:p>
        </p:txBody>
      </p:sp>
      <p:sp>
        <p:nvSpPr>
          <p:cNvPr id="3" name="Footer Placeholder 2">
            <a:extLst>
              <a:ext uri="{FF2B5EF4-FFF2-40B4-BE49-F238E27FC236}">
                <a16:creationId xmlns:a16="http://schemas.microsoft.com/office/drawing/2014/main" id="{B7C30857-1288-8746-B6E9-A652395ADB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54789D-D327-7543-8378-689519821861}"/>
              </a:ext>
            </a:extLst>
          </p:cNvPr>
          <p:cNvSpPr>
            <a:spLocks noGrp="1"/>
          </p:cNvSpPr>
          <p:nvPr>
            <p:ph type="sldNum" sz="quarter" idx="12"/>
          </p:nvPr>
        </p:nvSpPr>
        <p:spPr/>
        <p:txBody>
          <a:bodyPr/>
          <a:lstStyle/>
          <a:p>
            <a:fld id="{0ACD5BE3-7F6F-F84A-94A4-A0425BD8678E}" type="slidenum">
              <a:rPr lang="en-US" smtClean="0"/>
              <a:t>‹#›</a:t>
            </a:fld>
            <a:endParaRPr lang="en-US"/>
          </a:p>
        </p:txBody>
      </p:sp>
    </p:spTree>
    <p:extLst>
      <p:ext uri="{BB962C8B-B14F-4D97-AF65-F5344CB8AC3E}">
        <p14:creationId xmlns:p14="http://schemas.microsoft.com/office/powerpoint/2010/main" val="1294057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5C2CE-9CEE-8548-86CB-D048FB026B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79371F-17B8-9348-BDFC-8CD75CC8A9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DC9743-4158-224C-9A6E-EADC33674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B5B3E2-AC11-3944-884E-C1518CE6E656}"/>
              </a:ext>
            </a:extLst>
          </p:cNvPr>
          <p:cNvSpPr>
            <a:spLocks noGrp="1"/>
          </p:cNvSpPr>
          <p:nvPr>
            <p:ph type="dt" sz="half" idx="10"/>
          </p:nvPr>
        </p:nvSpPr>
        <p:spPr/>
        <p:txBody>
          <a:bodyPr/>
          <a:lstStyle/>
          <a:p>
            <a:fld id="{D46DBAEB-0C74-A244-9D6D-398A48FE8181}" type="datetimeFigureOut">
              <a:rPr lang="en-US" smtClean="0"/>
              <a:t>1/21/21</a:t>
            </a:fld>
            <a:endParaRPr lang="en-US"/>
          </a:p>
        </p:txBody>
      </p:sp>
      <p:sp>
        <p:nvSpPr>
          <p:cNvPr id="6" name="Footer Placeholder 5">
            <a:extLst>
              <a:ext uri="{FF2B5EF4-FFF2-40B4-BE49-F238E27FC236}">
                <a16:creationId xmlns:a16="http://schemas.microsoft.com/office/drawing/2014/main" id="{C9C3F0FC-78FF-0C4B-A6E2-D353214661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66241B-8790-7041-8296-3FBAA15760A8}"/>
              </a:ext>
            </a:extLst>
          </p:cNvPr>
          <p:cNvSpPr>
            <a:spLocks noGrp="1"/>
          </p:cNvSpPr>
          <p:nvPr>
            <p:ph type="sldNum" sz="quarter" idx="12"/>
          </p:nvPr>
        </p:nvSpPr>
        <p:spPr/>
        <p:txBody>
          <a:bodyPr/>
          <a:lstStyle/>
          <a:p>
            <a:fld id="{0ACD5BE3-7F6F-F84A-94A4-A0425BD8678E}" type="slidenum">
              <a:rPr lang="en-US" smtClean="0"/>
              <a:t>‹#›</a:t>
            </a:fld>
            <a:endParaRPr lang="en-US"/>
          </a:p>
        </p:txBody>
      </p:sp>
    </p:spTree>
    <p:extLst>
      <p:ext uri="{BB962C8B-B14F-4D97-AF65-F5344CB8AC3E}">
        <p14:creationId xmlns:p14="http://schemas.microsoft.com/office/powerpoint/2010/main" val="3857670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2D7D6-27F8-FF41-A942-62144A3FFC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274FCF-331B-6641-8065-83CE5947AC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55970F-A13D-5F48-932F-AC29F69BC9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50E577-A94B-1D43-9896-B5692D424393}"/>
              </a:ext>
            </a:extLst>
          </p:cNvPr>
          <p:cNvSpPr>
            <a:spLocks noGrp="1"/>
          </p:cNvSpPr>
          <p:nvPr>
            <p:ph type="dt" sz="half" idx="10"/>
          </p:nvPr>
        </p:nvSpPr>
        <p:spPr/>
        <p:txBody>
          <a:bodyPr/>
          <a:lstStyle/>
          <a:p>
            <a:fld id="{D46DBAEB-0C74-A244-9D6D-398A48FE8181}" type="datetimeFigureOut">
              <a:rPr lang="en-US" smtClean="0"/>
              <a:t>1/21/21</a:t>
            </a:fld>
            <a:endParaRPr lang="en-US"/>
          </a:p>
        </p:txBody>
      </p:sp>
      <p:sp>
        <p:nvSpPr>
          <p:cNvPr id="6" name="Footer Placeholder 5">
            <a:extLst>
              <a:ext uri="{FF2B5EF4-FFF2-40B4-BE49-F238E27FC236}">
                <a16:creationId xmlns:a16="http://schemas.microsoft.com/office/drawing/2014/main" id="{F9DF72DB-FDBA-034C-ADBB-B8715A053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4B4B44-BF93-9942-B4E7-B52D23D80E40}"/>
              </a:ext>
            </a:extLst>
          </p:cNvPr>
          <p:cNvSpPr>
            <a:spLocks noGrp="1"/>
          </p:cNvSpPr>
          <p:nvPr>
            <p:ph type="sldNum" sz="quarter" idx="12"/>
          </p:nvPr>
        </p:nvSpPr>
        <p:spPr/>
        <p:txBody>
          <a:bodyPr/>
          <a:lstStyle/>
          <a:p>
            <a:fld id="{0ACD5BE3-7F6F-F84A-94A4-A0425BD8678E}" type="slidenum">
              <a:rPr lang="en-US" smtClean="0"/>
              <a:t>‹#›</a:t>
            </a:fld>
            <a:endParaRPr lang="en-US"/>
          </a:p>
        </p:txBody>
      </p:sp>
    </p:spTree>
    <p:extLst>
      <p:ext uri="{BB962C8B-B14F-4D97-AF65-F5344CB8AC3E}">
        <p14:creationId xmlns:p14="http://schemas.microsoft.com/office/powerpoint/2010/main" val="514505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21E891-D33D-284F-92F3-0146BAA330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3962D9-C9C2-A34E-81B2-6B21E81122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BAD8B6-68F7-114B-AC23-F2069EB029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DBAEB-0C74-A244-9D6D-398A48FE8181}" type="datetimeFigureOut">
              <a:rPr lang="en-US" smtClean="0"/>
              <a:t>1/21/21</a:t>
            </a:fld>
            <a:endParaRPr lang="en-US"/>
          </a:p>
        </p:txBody>
      </p:sp>
      <p:sp>
        <p:nvSpPr>
          <p:cNvPr id="5" name="Footer Placeholder 4">
            <a:extLst>
              <a:ext uri="{FF2B5EF4-FFF2-40B4-BE49-F238E27FC236}">
                <a16:creationId xmlns:a16="http://schemas.microsoft.com/office/drawing/2014/main" id="{433529F6-F61C-1842-9F59-FFEBF3CA6D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49C2D8-0C9B-D242-92C0-6B0957C65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D5BE3-7F6F-F84A-94A4-A0425BD8678E}" type="slidenum">
              <a:rPr lang="en-US" smtClean="0"/>
              <a:t>‹#›</a:t>
            </a:fld>
            <a:endParaRPr lang="en-US"/>
          </a:p>
        </p:txBody>
      </p:sp>
    </p:spTree>
    <p:extLst>
      <p:ext uri="{BB962C8B-B14F-4D97-AF65-F5344CB8AC3E}">
        <p14:creationId xmlns:p14="http://schemas.microsoft.com/office/powerpoint/2010/main" val="2497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ctionresearch.net/writings/mcgill/mcgill080520jwrepons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ctionresearch.net/writings/posters/judy20.pdf" TargetMode="External"/><Relationship Id="rId2" Type="http://schemas.openxmlformats.org/officeDocument/2006/relationships/hyperlink" Target="http://www.actionresearch.net/writings/mcgill/jwmcgill180520from8may.pdf" TargetMode="External"/><Relationship Id="rId1" Type="http://schemas.openxmlformats.org/officeDocument/2006/relationships/slideLayout" Target="../slideLayouts/slideLayout2.xml"/><Relationship Id="rId4" Type="http://schemas.openxmlformats.org/officeDocument/2006/relationships/hyperlink" Target="https://www.actionresearch.net/writings/posters/homepage2020.pdf"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actionresearch.net/living/campbellphd/campbellphd2018.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oar.nipissingu.ca/PDFS/V821E.pdf" TargetMode="External"/><Relationship Id="rId2" Type="http://schemas.openxmlformats.org/officeDocument/2006/relationships/hyperlink" Target="https://journals.nipissingu.ca/index.php/cjar/article/view/467" TargetMode="External"/><Relationship Id="rId1" Type="http://schemas.openxmlformats.org/officeDocument/2006/relationships/slideLayout" Target="../slideLayouts/slideLayout2.xml"/><Relationship Id="rId5" Type="http://schemas.openxmlformats.org/officeDocument/2006/relationships/hyperlink" Target="http://oar.nipissingu.ca/archive-Vol1-V113E.htm" TargetMode="External"/><Relationship Id="rId4" Type="http://schemas.openxmlformats.org/officeDocument/2006/relationships/hyperlink" Target="http://www.bath.ac.uk/~edsajw/writings/keyarr.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anada.ca/en/canadian-heritage/services/how-rights-protected/guide-canadian-charter-rights-freedom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ctionresearch.net/writings/jack/jwejolts2019.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ctionresearch.net/writings/jack/jwmhGEIarticle14101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actionresearch.net/writings/jack/arlivingtheoryplanner.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BEC87-4E39-9246-A3A1-B51D19B58F4B}"/>
              </a:ext>
            </a:extLst>
          </p:cNvPr>
          <p:cNvSpPr>
            <a:spLocks noGrp="1"/>
          </p:cNvSpPr>
          <p:nvPr>
            <p:ph type="ctrTitle"/>
          </p:nvPr>
        </p:nvSpPr>
        <p:spPr>
          <a:xfrm>
            <a:off x="1524000" y="251460"/>
            <a:ext cx="9144000" cy="3154680"/>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r>
              <a:rPr lang="en-GB" b="1" dirty="0"/>
              <a:t>Enhancing Professionalism with Living Educational Theory research</a:t>
            </a:r>
            <a:br>
              <a:rPr lang="en-GB" dirty="0"/>
            </a:br>
            <a:endParaRPr lang="en-US" dirty="0"/>
          </a:p>
        </p:txBody>
      </p:sp>
      <p:sp>
        <p:nvSpPr>
          <p:cNvPr id="3" name="Subtitle 2">
            <a:extLst>
              <a:ext uri="{FF2B5EF4-FFF2-40B4-BE49-F238E27FC236}">
                <a16:creationId xmlns:a16="http://schemas.microsoft.com/office/drawing/2014/main" id="{774D39FC-D969-9A41-A161-C5193C20A8B9}"/>
              </a:ext>
            </a:extLst>
          </p:cNvPr>
          <p:cNvSpPr>
            <a:spLocks noGrp="1"/>
          </p:cNvSpPr>
          <p:nvPr>
            <p:ph type="subTitle" idx="1"/>
          </p:nvPr>
        </p:nvSpPr>
        <p:spPr>
          <a:xfrm>
            <a:off x="1524000" y="2674620"/>
            <a:ext cx="9144000" cy="2583180"/>
          </a:xfrm>
        </p:spPr>
        <p:txBody>
          <a:bodyPr>
            <a:normAutofit lnSpcReduction="10000"/>
          </a:bodyPr>
          <a:lstStyle/>
          <a:p>
            <a:r>
              <a:rPr lang="en-GB" sz="3600" dirty="0"/>
              <a:t>Jack Whitehead, University of Cumbria,  UK.</a:t>
            </a:r>
          </a:p>
          <a:p>
            <a:endParaRPr lang="en-GB" sz="3600" dirty="0"/>
          </a:p>
          <a:p>
            <a:r>
              <a:rPr lang="en-GB" sz="3600" dirty="0"/>
              <a:t>Keynote to the first annual McGill School of Continuing Studies Conference on Action Research in Teaching, 22</a:t>
            </a:r>
            <a:r>
              <a:rPr lang="en-GB" sz="3600" baseline="30000" dirty="0"/>
              <a:t>nd</a:t>
            </a:r>
            <a:r>
              <a:rPr lang="en-GB" sz="3600" dirty="0"/>
              <a:t> January 2021.</a:t>
            </a:r>
          </a:p>
          <a:p>
            <a:endParaRPr lang="en-GB" sz="3600" dirty="0"/>
          </a:p>
          <a:p>
            <a:endParaRPr lang="en-US" dirty="0"/>
          </a:p>
        </p:txBody>
      </p:sp>
    </p:spTree>
    <p:extLst>
      <p:ext uri="{BB962C8B-B14F-4D97-AF65-F5344CB8AC3E}">
        <p14:creationId xmlns:p14="http://schemas.microsoft.com/office/powerpoint/2010/main" val="593059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766DF-F8FA-C24D-B906-348BC8C01942}"/>
              </a:ext>
            </a:extLst>
          </p:cNvPr>
          <p:cNvSpPr>
            <a:spLocks noGrp="1"/>
          </p:cNvSpPr>
          <p:nvPr>
            <p:ph type="title"/>
          </p:nvPr>
        </p:nvSpPr>
        <p:spPr>
          <a:xfrm>
            <a:off x="680484" y="489098"/>
            <a:ext cx="10673316" cy="1594883"/>
          </a:xfrm>
        </p:spPr>
        <p:txBody>
          <a:bodyPr>
            <a:normAutofit fontScale="90000"/>
          </a:bodyPr>
          <a:lstStyle/>
          <a:p>
            <a:pPr algn="ctr"/>
            <a:br>
              <a:rPr lang="en-GB" dirty="0"/>
            </a:br>
            <a:r>
              <a:rPr lang="en-US" sz="3100" b="1" dirty="0"/>
              <a:t>Introduction to Action Research: Self-Directed Professional Development Pilot: Live Online Mini-Conference 8</a:t>
            </a:r>
            <a:r>
              <a:rPr lang="en-US" sz="3100" b="1" baseline="30000" dirty="0"/>
              <a:t>th</a:t>
            </a:r>
            <a:r>
              <a:rPr lang="en-US" sz="3100" b="1" dirty="0"/>
              <a:t> May 2020 – Jack Whitehead’s response 9</a:t>
            </a:r>
            <a:r>
              <a:rPr lang="en-US" sz="3100" b="1" baseline="30000" dirty="0"/>
              <a:t>th</a:t>
            </a:r>
            <a:r>
              <a:rPr lang="en-US" sz="3100" b="1" dirty="0"/>
              <a:t> May 2020</a:t>
            </a:r>
            <a:br>
              <a:rPr lang="en-GB" sz="2700" dirty="0"/>
            </a:br>
            <a:r>
              <a:rPr lang="en-GB" dirty="0"/>
              <a:t> </a:t>
            </a:r>
            <a:br>
              <a:rPr lang="en-GB" dirty="0"/>
            </a:br>
            <a:endParaRPr lang="en-US" sz="2400" dirty="0"/>
          </a:p>
        </p:txBody>
      </p:sp>
      <p:sp>
        <p:nvSpPr>
          <p:cNvPr id="3" name="Content Placeholder 2">
            <a:extLst>
              <a:ext uri="{FF2B5EF4-FFF2-40B4-BE49-F238E27FC236}">
                <a16:creationId xmlns:a16="http://schemas.microsoft.com/office/drawing/2014/main" id="{0CF9DCE3-013C-3949-94F4-535EBB582E92}"/>
              </a:ext>
            </a:extLst>
          </p:cNvPr>
          <p:cNvSpPr>
            <a:spLocks noGrp="1"/>
          </p:cNvSpPr>
          <p:nvPr>
            <p:ph idx="1"/>
          </p:nvPr>
        </p:nvSpPr>
        <p:spPr/>
        <p:txBody>
          <a:bodyPr/>
          <a:lstStyle/>
          <a:p>
            <a:pPr marL="0" indent="0">
              <a:buNone/>
            </a:pPr>
            <a:endParaRPr lang="en-US" dirty="0"/>
          </a:p>
          <a:p>
            <a:r>
              <a:rPr lang="en-US" u="sng" dirty="0">
                <a:hlinkClick r:id="rId2"/>
              </a:rPr>
              <a:t>https://www.actionresearch.net/writings/mcgill/mcgill080520jwreponse.pdf</a:t>
            </a:r>
            <a:endParaRPr lang="en-US" u="sng" dirty="0"/>
          </a:p>
          <a:p>
            <a:r>
              <a:rPr lang="en-GB" dirty="0"/>
              <a:t>If you download the recording of the session onto your hard drive and move the cursor backwards and forwards I think that you will appreciate the significance of this multi-media form of representation for communicating the importance of the relational dynamic of your communications and relationships in explanations of your educational influences in learning on this programme.</a:t>
            </a:r>
            <a:endParaRPr lang="en-US" dirty="0"/>
          </a:p>
        </p:txBody>
      </p:sp>
    </p:spTree>
    <p:extLst>
      <p:ext uri="{BB962C8B-B14F-4D97-AF65-F5344CB8AC3E}">
        <p14:creationId xmlns:p14="http://schemas.microsoft.com/office/powerpoint/2010/main" val="900917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76525-D205-9847-BCC9-6AA71021C942}"/>
              </a:ext>
            </a:extLst>
          </p:cNvPr>
          <p:cNvSpPr>
            <a:spLocks noGrp="1"/>
          </p:cNvSpPr>
          <p:nvPr>
            <p:ph type="title"/>
          </p:nvPr>
        </p:nvSpPr>
        <p:spPr>
          <a:xfrm>
            <a:off x="838200" y="365125"/>
            <a:ext cx="10515600" cy="1633796"/>
          </a:xfrm>
        </p:spPr>
        <p:txBody>
          <a:bodyPr>
            <a:normAutofit/>
          </a:bodyPr>
          <a:lstStyle/>
          <a:p>
            <a:r>
              <a:rPr lang="en-US" sz="2800" b="1" dirty="0"/>
              <a:t>Introduction to Action Research: Self-Directed Professional Development Pilot: Live Online Mini-Conference 8</a:t>
            </a:r>
            <a:r>
              <a:rPr lang="en-US" sz="2800" b="1" baseline="30000" dirty="0"/>
              <a:t>th</a:t>
            </a:r>
            <a:r>
              <a:rPr lang="en-US" sz="2800" b="1" dirty="0"/>
              <a:t> May 2020 – Jack Whitehead’s 2</a:t>
            </a:r>
            <a:r>
              <a:rPr lang="en-US" sz="2800" b="1" baseline="30000" dirty="0"/>
              <a:t>nd</a:t>
            </a:r>
            <a:r>
              <a:rPr lang="en-US" sz="2800" b="1" dirty="0"/>
              <a:t> response 18 May 2020</a:t>
            </a:r>
            <a:endParaRPr lang="en-US" sz="2800" dirty="0"/>
          </a:p>
        </p:txBody>
      </p:sp>
      <p:sp>
        <p:nvSpPr>
          <p:cNvPr id="3" name="Content Placeholder 2">
            <a:extLst>
              <a:ext uri="{FF2B5EF4-FFF2-40B4-BE49-F238E27FC236}">
                <a16:creationId xmlns:a16="http://schemas.microsoft.com/office/drawing/2014/main" id="{67A27078-1C38-8F48-B6D0-8FF84550C80F}"/>
              </a:ext>
            </a:extLst>
          </p:cNvPr>
          <p:cNvSpPr>
            <a:spLocks noGrp="1"/>
          </p:cNvSpPr>
          <p:nvPr>
            <p:ph idx="1"/>
          </p:nvPr>
        </p:nvSpPr>
        <p:spPr>
          <a:xfrm>
            <a:off x="838200" y="2506662"/>
            <a:ext cx="10515600" cy="4351338"/>
          </a:xfrm>
        </p:spPr>
        <p:txBody>
          <a:bodyPr>
            <a:normAutofit fontScale="85000" lnSpcReduction="20000"/>
          </a:bodyPr>
          <a:lstStyle/>
          <a:p>
            <a:r>
              <a:rPr lang="en-GB" b="1" dirty="0"/>
              <a:t> </a:t>
            </a:r>
            <a:r>
              <a:rPr lang="en-GB" b="1" u="sng" dirty="0">
                <a:hlinkClick r:id="rId2"/>
              </a:rPr>
              <a:t>http://www.actionresearch.net/writings/mcgill/jwmcgill180520from8may.pdf</a:t>
            </a:r>
            <a:endParaRPr lang="en-GB" b="1" u="sng" dirty="0"/>
          </a:p>
          <a:p>
            <a:r>
              <a:rPr lang="en-GB" dirty="0"/>
              <a:t>As I listen to and watch your presentations again I feel that you all expressing what I call a ‘life affirming energy with values of human flourishing’. As I see myself in the group videos I experience myself existing within a network of relationships that flows with this ‘life affirming energy with values of human flourishing’. As your research, into your professional development, continues you may enjoy clarifying to yourself and each other the unique constellations of values that you use to explain your educational influences in your own learning and in the learning of others. For example you could see how Judy describes her value of a relational </a:t>
            </a:r>
            <a:r>
              <a:rPr lang="en-GB" dirty="0" err="1"/>
              <a:t>métissage</a:t>
            </a:r>
            <a:r>
              <a:rPr lang="en-GB" dirty="0"/>
              <a:t> of solitude, intimacy, and community, and the liminal spaces between, in her living-poster at </a:t>
            </a:r>
            <a:r>
              <a:rPr lang="en-GB" dirty="0">
                <a:hlinkClick r:id="rId3"/>
              </a:rPr>
              <a:t>https://www.actionresearch.net/writings/posters/judy20.pdf</a:t>
            </a:r>
            <a:r>
              <a:rPr lang="en-GB" dirty="0"/>
              <a:t>.</a:t>
            </a:r>
          </a:p>
          <a:p>
            <a:r>
              <a:rPr lang="en-GB" dirty="0"/>
              <a:t> You might also enjoy accessing the 2020 homepage of living-posters at </a:t>
            </a:r>
            <a:r>
              <a:rPr lang="en-GB" dirty="0">
                <a:hlinkClick r:id="rId4"/>
              </a:rPr>
              <a:t>https://www.actionresearch.net/writings/posters/homepage2020.pdf</a:t>
            </a:r>
            <a:r>
              <a:rPr lang="en-GB" dirty="0"/>
              <a:t> and creating an individual and/or group poster to add to the 2020 homepage.</a:t>
            </a:r>
            <a:endParaRPr lang="en-US" dirty="0"/>
          </a:p>
        </p:txBody>
      </p:sp>
    </p:spTree>
    <p:extLst>
      <p:ext uri="{BB962C8B-B14F-4D97-AF65-F5344CB8AC3E}">
        <p14:creationId xmlns:p14="http://schemas.microsoft.com/office/powerpoint/2010/main" val="2018611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00BD-623E-7C4A-96B3-BBDFC84CA1C6}"/>
              </a:ext>
            </a:extLst>
          </p:cNvPr>
          <p:cNvSpPr>
            <a:spLocks noGrp="1"/>
          </p:cNvSpPr>
          <p:nvPr>
            <p:ph type="title"/>
          </p:nvPr>
        </p:nvSpPr>
        <p:spPr/>
        <p:txBody>
          <a:bodyPr>
            <a:normAutofit/>
          </a:bodyPr>
          <a:lstStyle/>
          <a:p>
            <a:r>
              <a:rPr lang="en-US" sz="2800" b="1" dirty="0"/>
              <a:t>Locating your action research and living-educational-theories within a global social movement with values of human flourishing.  Page One</a:t>
            </a:r>
          </a:p>
        </p:txBody>
      </p:sp>
      <p:sp>
        <p:nvSpPr>
          <p:cNvPr id="3" name="Content Placeholder 2">
            <a:extLst>
              <a:ext uri="{FF2B5EF4-FFF2-40B4-BE49-F238E27FC236}">
                <a16:creationId xmlns:a16="http://schemas.microsoft.com/office/drawing/2014/main" id="{34EDF35C-3A85-374C-83FD-E459F5B38F4A}"/>
              </a:ext>
            </a:extLst>
          </p:cNvPr>
          <p:cNvSpPr>
            <a:spLocks noGrp="1"/>
          </p:cNvSpPr>
          <p:nvPr>
            <p:ph idx="1"/>
          </p:nvPr>
        </p:nvSpPr>
        <p:spPr/>
        <p:txBody>
          <a:bodyPr/>
          <a:lstStyle/>
          <a:p>
            <a:r>
              <a:rPr lang="en-GB" dirty="0" err="1"/>
              <a:t>Giguere</a:t>
            </a:r>
            <a:r>
              <a:rPr lang="en-GB" dirty="0"/>
              <a:t>, L., MacLeod, L. &amp; McBride, J. (2019) </a:t>
            </a:r>
            <a:r>
              <a:rPr lang="en-US" dirty="0"/>
              <a:t>The Transformative Possibility of Literary</a:t>
            </a:r>
            <a:r>
              <a:rPr lang="en-GB" dirty="0"/>
              <a:t> </a:t>
            </a:r>
            <a:r>
              <a:rPr lang="en-US" dirty="0" err="1"/>
              <a:t>Métissage</a:t>
            </a:r>
            <a:r>
              <a:rPr lang="en-US" dirty="0"/>
              <a:t>: An action research Report. Action Learning Action Research journal, 25 (1) (2019) 31-64.</a:t>
            </a:r>
          </a:p>
          <a:p>
            <a:r>
              <a:rPr lang="en-GB" dirty="0"/>
              <a:t>Campbell, E. (2018) How has love influenced me as a teacher researcher, and learner? A narrative inquiry into a teacher's abrupt awakenings. PhD Thesis, Nipissing University, Canada. Retrieved 13 January 2021 from </a:t>
            </a:r>
            <a:r>
              <a:rPr lang="en-GB" u="sng" dirty="0">
                <a:hlinkClick r:id="rId2"/>
              </a:rPr>
              <a:t>https://www.actionresearch.net/living/campbellphd/campbellphd2018.pdf</a:t>
            </a:r>
            <a:endParaRPr lang="en-GB" dirty="0"/>
          </a:p>
          <a:p>
            <a:r>
              <a:rPr lang="en-GB" dirty="0"/>
              <a:t> </a:t>
            </a:r>
          </a:p>
          <a:p>
            <a:pPr marL="0" indent="0">
              <a:buNone/>
            </a:pPr>
            <a:endParaRPr lang="en-US" dirty="0"/>
          </a:p>
        </p:txBody>
      </p:sp>
    </p:spTree>
    <p:extLst>
      <p:ext uri="{BB962C8B-B14F-4D97-AF65-F5344CB8AC3E}">
        <p14:creationId xmlns:p14="http://schemas.microsoft.com/office/powerpoint/2010/main" val="228268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D3C1-98AF-FC40-B7D9-05F2E35ED7C2}"/>
              </a:ext>
            </a:extLst>
          </p:cNvPr>
          <p:cNvSpPr>
            <a:spLocks noGrp="1"/>
          </p:cNvSpPr>
          <p:nvPr>
            <p:ph type="title"/>
          </p:nvPr>
        </p:nvSpPr>
        <p:spPr/>
        <p:txBody>
          <a:bodyPr>
            <a:normAutofit/>
          </a:bodyPr>
          <a:lstStyle/>
          <a:p>
            <a:r>
              <a:rPr lang="en-US" sz="2800" b="1" dirty="0"/>
              <a:t>Locating your action research and living-educational-theories within a global social movement with values of human flourishing.  Page Two</a:t>
            </a:r>
            <a:endParaRPr lang="en-US" sz="2800" dirty="0"/>
          </a:p>
        </p:txBody>
      </p:sp>
      <p:sp>
        <p:nvSpPr>
          <p:cNvPr id="3" name="Content Placeholder 2">
            <a:extLst>
              <a:ext uri="{FF2B5EF4-FFF2-40B4-BE49-F238E27FC236}">
                <a16:creationId xmlns:a16="http://schemas.microsoft.com/office/drawing/2014/main" id="{4199EA8F-98BE-BF4E-8F5F-1B9D655D1194}"/>
              </a:ext>
            </a:extLst>
          </p:cNvPr>
          <p:cNvSpPr>
            <a:spLocks noGrp="1"/>
          </p:cNvSpPr>
          <p:nvPr>
            <p:ph idx="1"/>
          </p:nvPr>
        </p:nvSpPr>
        <p:spPr/>
        <p:txBody>
          <a:bodyPr>
            <a:normAutofit fontScale="77500" lnSpcReduction="20000"/>
          </a:bodyPr>
          <a:lstStyle/>
          <a:p>
            <a:r>
              <a:rPr lang="en-GB" dirty="0"/>
              <a:t>Whitehead, J. (2020) Contributing to moving action research to activism with Living Theory research. </a:t>
            </a:r>
            <a:r>
              <a:rPr lang="en-GB" i="1" dirty="0"/>
              <a:t>Canadian Journal of Action Research</a:t>
            </a:r>
            <a:r>
              <a:rPr lang="en-GB" dirty="0"/>
              <a:t>, 20(3) 55-73. Retrieved 13 January 2021 from </a:t>
            </a:r>
            <a:r>
              <a:rPr lang="en-GB" u="sng" dirty="0">
                <a:hlinkClick r:id="rId2"/>
              </a:rPr>
              <a:t>https://journals.nipissingu.ca/index.php/cjar/article/view/467</a:t>
            </a:r>
            <a:endParaRPr lang="en-GB" dirty="0"/>
          </a:p>
          <a:p>
            <a:r>
              <a:rPr lang="en-GB" dirty="0"/>
              <a:t>Whitehead, J. (2005) Living </a:t>
            </a:r>
            <a:r>
              <a:rPr lang="en-GB" dirty="0" err="1"/>
              <a:t>inclusional</a:t>
            </a:r>
            <a:r>
              <a:rPr lang="en-GB" dirty="0"/>
              <a:t> values in educational standards of practice and judgement. Keynote for the Act, Reflect, Revise III Conference, Brantford Ontario. 11th November 2005. </a:t>
            </a:r>
            <a:r>
              <a:rPr lang="en-GB" i="1" dirty="0"/>
              <a:t>Ontario Action Researcher</a:t>
            </a:r>
            <a:r>
              <a:rPr lang="en-GB" dirty="0"/>
              <a:t>, 8(2). Retrieved 13 January 2021 from </a:t>
            </a:r>
          </a:p>
          <a:p>
            <a:r>
              <a:rPr lang="en-GB" u="sng" dirty="0">
                <a:hlinkClick r:id="rId3"/>
              </a:rPr>
              <a:t>http://oar.nipissingu.ca/PDFS/V821E.pdf</a:t>
            </a:r>
            <a:endParaRPr lang="en-GB" dirty="0"/>
          </a:p>
          <a:p>
            <a:r>
              <a:rPr lang="en-US" dirty="0"/>
              <a:t>Whitehead, J. (2000) </a:t>
            </a:r>
            <a:r>
              <a:rPr lang="en-US" i="1" dirty="0"/>
              <a:t>Creating our own knowledge</a:t>
            </a:r>
            <a:r>
              <a:rPr lang="en-US" dirty="0"/>
              <a:t>. Keynote presentation to the Act, Reflect, Revise 1V Conference, Brantford, Ontario. Retrieved 13 January 2021 from</a:t>
            </a:r>
            <a:endParaRPr lang="en-GB" dirty="0"/>
          </a:p>
          <a:p>
            <a:r>
              <a:rPr lang="en-US" u="sng" dirty="0">
                <a:hlinkClick r:id="rId4"/>
              </a:rPr>
              <a:t>http://www.bath.ac.uk/~edsajw/writings/keyarr.pdf</a:t>
            </a:r>
            <a:endParaRPr lang="en-GB" dirty="0"/>
          </a:p>
          <a:p>
            <a:r>
              <a:rPr lang="en-GB" dirty="0"/>
              <a:t>Delong, J. &amp; Whitehead, J. (1998) Continuously regenerating developmental standards of practice in teacher education: A cautionary note for the Ontario College of Teachers. </a:t>
            </a:r>
            <a:r>
              <a:rPr lang="en-GB" i="1" dirty="0"/>
              <a:t>Ontario Action Researcher</a:t>
            </a:r>
            <a:r>
              <a:rPr lang="en-GB" dirty="0"/>
              <a:t>, 1(1) Retrieved 13 January 2021 from</a:t>
            </a:r>
          </a:p>
          <a:p>
            <a:r>
              <a:rPr lang="en-GB" u="sng" dirty="0">
                <a:hlinkClick r:id="rId5"/>
              </a:rPr>
              <a:t>http://oar.nipissingu.ca/archive-Vol1-V113E.htm</a:t>
            </a:r>
            <a:endParaRPr lang="en-GB" dirty="0"/>
          </a:p>
          <a:p>
            <a:endParaRPr lang="en-US" dirty="0"/>
          </a:p>
        </p:txBody>
      </p:sp>
    </p:spTree>
    <p:extLst>
      <p:ext uri="{BB962C8B-B14F-4D97-AF65-F5344CB8AC3E}">
        <p14:creationId xmlns:p14="http://schemas.microsoft.com/office/powerpoint/2010/main" val="258640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DBEDA-9EA2-B14B-9D90-85C50860FBDD}"/>
              </a:ext>
            </a:extLst>
          </p:cNvPr>
          <p:cNvSpPr>
            <a:spLocks noGrp="1"/>
          </p:cNvSpPr>
          <p:nvPr>
            <p:ph type="title"/>
          </p:nvPr>
        </p:nvSpPr>
        <p:spPr/>
        <p:txBody>
          <a:bodyPr/>
          <a:lstStyle/>
          <a:p>
            <a:r>
              <a:rPr lang="en-US" dirty="0"/>
              <a:t>Pilot project 8</a:t>
            </a:r>
            <a:r>
              <a:rPr lang="en-US" baseline="30000" dirty="0"/>
              <a:t>th</a:t>
            </a:r>
            <a:r>
              <a:rPr lang="en-US" dirty="0"/>
              <a:t> May 2020, McGill University</a:t>
            </a:r>
          </a:p>
        </p:txBody>
      </p:sp>
      <p:pic>
        <p:nvPicPr>
          <p:cNvPr id="5" name="Content Placeholder 4">
            <a:extLst>
              <a:ext uri="{FF2B5EF4-FFF2-40B4-BE49-F238E27FC236}">
                <a16:creationId xmlns:a16="http://schemas.microsoft.com/office/drawing/2014/main" id="{83392061-21F9-7540-BA00-AB9B246A47F3}"/>
              </a:ext>
            </a:extLst>
          </p:cNvPr>
          <p:cNvPicPr>
            <a:picLocks noGrp="1" noChangeAspect="1"/>
          </p:cNvPicPr>
          <p:nvPr>
            <p:ph idx="1"/>
          </p:nvPr>
        </p:nvPicPr>
        <p:blipFill>
          <a:blip r:embed="rId2"/>
          <a:stretch>
            <a:fillRect/>
          </a:stretch>
        </p:blipFill>
        <p:spPr>
          <a:xfrm>
            <a:off x="1673817" y="1844298"/>
            <a:ext cx="8012623" cy="4899211"/>
          </a:xfrm>
        </p:spPr>
      </p:pic>
    </p:spTree>
    <p:extLst>
      <p:ext uri="{BB962C8B-B14F-4D97-AF65-F5344CB8AC3E}">
        <p14:creationId xmlns:p14="http://schemas.microsoft.com/office/powerpoint/2010/main" val="911719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9DD54-614C-C546-A716-48CE174F5571}"/>
              </a:ext>
            </a:extLst>
          </p:cNvPr>
          <p:cNvSpPr>
            <a:spLocks noGrp="1"/>
          </p:cNvSpPr>
          <p:nvPr>
            <p:ph type="title"/>
          </p:nvPr>
        </p:nvSpPr>
        <p:spPr/>
        <p:txBody>
          <a:bodyPr/>
          <a:lstStyle/>
          <a:p>
            <a:pPr algn="ctr"/>
            <a:r>
              <a:rPr lang="en-US" b="1" dirty="0"/>
              <a:t>Presentations at the 1</a:t>
            </a:r>
            <a:r>
              <a:rPr lang="en-US" b="1" baseline="30000" dirty="0"/>
              <a:t>st</a:t>
            </a:r>
            <a:r>
              <a:rPr lang="en-US" b="1" dirty="0"/>
              <a:t> Annual Conference on Action Research in Teaching 22 January 2021</a:t>
            </a:r>
          </a:p>
        </p:txBody>
      </p:sp>
      <p:sp>
        <p:nvSpPr>
          <p:cNvPr id="3" name="Content Placeholder 2">
            <a:extLst>
              <a:ext uri="{FF2B5EF4-FFF2-40B4-BE49-F238E27FC236}">
                <a16:creationId xmlns:a16="http://schemas.microsoft.com/office/drawing/2014/main" id="{96B82B9F-89AC-6C4A-90C0-3561B5EC7B99}"/>
              </a:ext>
            </a:extLst>
          </p:cNvPr>
          <p:cNvSpPr>
            <a:spLocks noGrp="1"/>
          </p:cNvSpPr>
          <p:nvPr>
            <p:ph idx="1"/>
          </p:nvPr>
        </p:nvSpPr>
        <p:spPr/>
        <p:txBody>
          <a:bodyPr>
            <a:normAutofit fontScale="70000" lnSpcReduction="20000"/>
          </a:bodyPr>
          <a:lstStyle/>
          <a:p>
            <a:pPr fontAlgn="base"/>
            <a:r>
              <a:rPr lang="en-US" b="1" dirty="0"/>
              <a:t>Ellie Phillips  </a:t>
            </a:r>
            <a:r>
              <a:rPr lang="en-US" i="1" dirty="0"/>
              <a:t>Using the Inner Voice in second language learning.</a:t>
            </a:r>
            <a:endParaRPr lang="en-GB" dirty="0"/>
          </a:p>
          <a:p>
            <a:pPr fontAlgn="base"/>
            <a:r>
              <a:rPr lang="en-CA" b="1" dirty="0" err="1"/>
              <a:t>Afrouz</a:t>
            </a:r>
            <a:r>
              <a:rPr lang="en-CA" b="1" dirty="0"/>
              <a:t> </a:t>
            </a:r>
            <a:r>
              <a:rPr lang="en-CA" b="1" dirty="0" err="1"/>
              <a:t>Mobayen</a:t>
            </a:r>
            <a:r>
              <a:rPr lang="en-GB" dirty="0"/>
              <a:t> </a:t>
            </a:r>
            <a:r>
              <a:rPr lang="en-US" i="1" dirty="0"/>
              <a:t>How am I moving towards the inclusion of individuals with non-visible differences?</a:t>
            </a:r>
            <a:endParaRPr lang="en-GB" dirty="0"/>
          </a:p>
          <a:p>
            <a:pPr fontAlgn="base"/>
            <a:r>
              <a:rPr lang="en-CA" b="1" dirty="0"/>
              <a:t>Louise Ashcroft</a:t>
            </a:r>
            <a:r>
              <a:rPr lang="en-GB" b="1" dirty="0"/>
              <a:t> </a:t>
            </a:r>
            <a:r>
              <a:rPr lang="en-CA" i="1" dirty="0"/>
              <a:t>A transformational journey: From narrative enquiry to reflective practices.</a:t>
            </a:r>
          </a:p>
          <a:p>
            <a:pPr fontAlgn="base"/>
            <a:r>
              <a:rPr lang="en-CA" b="1" dirty="0"/>
              <a:t>Commentary: </a:t>
            </a:r>
            <a:r>
              <a:rPr lang="en-US" b="1" dirty="0"/>
              <a:t>Dr. Judy McBride</a:t>
            </a:r>
            <a:r>
              <a:rPr lang="en-GB" b="1" dirty="0"/>
              <a:t> </a:t>
            </a:r>
          </a:p>
          <a:p>
            <a:pPr fontAlgn="base"/>
            <a:r>
              <a:rPr lang="en-CA" b="1" dirty="0"/>
              <a:t>Michael Dawson</a:t>
            </a:r>
            <a:r>
              <a:rPr lang="en-GB" b="1" dirty="0"/>
              <a:t> </a:t>
            </a:r>
            <a:r>
              <a:rPr lang="en-US" i="1" dirty="0"/>
              <a:t>Thinking, looking, and talking them over: Working out a new way of figuring out phrasal verbs. </a:t>
            </a:r>
            <a:endParaRPr lang="en-GB" dirty="0"/>
          </a:p>
          <a:p>
            <a:r>
              <a:rPr lang="en-CA" b="1" dirty="0"/>
              <a:t>Cheryl Conroy  </a:t>
            </a:r>
            <a:r>
              <a:rPr lang="en-GB" i="1" dirty="0"/>
              <a:t>Understanding my students’ perspectives on accent and cultural identity to improve  ESL learning. </a:t>
            </a:r>
            <a:endParaRPr lang="en-GB" dirty="0"/>
          </a:p>
          <a:p>
            <a:pPr fontAlgn="base"/>
            <a:r>
              <a:rPr lang="en-CA" dirty="0"/>
              <a:t> </a:t>
            </a:r>
            <a:r>
              <a:rPr lang="en-CA" b="1" dirty="0"/>
              <a:t>Jill Landry and </a:t>
            </a:r>
            <a:r>
              <a:rPr lang="en-US" b="1" dirty="0"/>
              <a:t>Louis-David Bibeau </a:t>
            </a:r>
            <a:r>
              <a:rPr lang="en-US" i="1" dirty="0"/>
              <a:t>Hidden intersections in an online classroom: Encountering a side sequence with a critical friend</a:t>
            </a:r>
            <a:endParaRPr lang="en-GB" dirty="0"/>
          </a:p>
          <a:p>
            <a:pPr fontAlgn="base"/>
            <a:r>
              <a:rPr lang="en-CA" b="1" dirty="0"/>
              <a:t>Julia </a:t>
            </a:r>
            <a:r>
              <a:rPr lang="en-CA" b="1" dirty="0" err="1"/>
              <a:t>Mercuri-Albisi</a:t>
            </a:r>
            <a:r>
              <a:rPr lang="en-GB" b="1" dirty="0"/>
              <a:t> </a:t>
            </a:r>
            <a:r>
              <a:rPr lang="en-US" i="1" dirty="0"/>
              <a:t>How am I promoting a pedagogy of joy in my teacher practice?</a:t>
            </a:r>
            <a:endParaRPr lang="en-GB" dirty="0"/>
          </a:p>
          <a:p>
            <a:r>
              <a:rPr lang="en-CA" b="1" dirty="0"/>
              <a:t>Commentary: </a:t>
            </a:r>
            <a:r>
              <a:rPr lang="en-US" b="1" dirty="0"/>
              <a:t>Dr. Michael Hoover</a:t>
            </a:r>
            <a:r>
              <a:rPr lang="en-GB" b="1" dirty="0"/>
              <a:t> </a:t>
            </a:r>
            <a:endParaRPr lang="en-US" b="1" dirty="0"/>
          </a:p>
        </p:txBody>
      </p:sp>
    </p:spTree>
    <p:extLst>
      <p:ext uri="{BB962C8B-B14F-4D97-AF65-F5344CB8AC3E}">
        <p14:creationId xmlns:p14="http://schemas.microsoft.com/office/powerpoint/2010/main" val="2834079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C508D-8DF9-8642-8168-AC2251004E5D}"/>
              </a:ext>
            </a:extLst>
          </p:cNvPr>
          <p:cNvSpPr>
            <a:spLocks noGrp="1"/>
          </p:cNvSpPr>
          <p:nvPr>
            <p:ph type="title"/>
          </p:nvPr>
        </p:nvSpPr>
        <p:spPr/>
        <p:txBody>
          <a:bodyPr/>
          <a:lstStyle/>
          <a:p>
            <a:pPr algn="ctr"/>
            <a:r>
              <a:rPr lang="en-US" b="1" dirty="0"/>
              <a:t>Values of Canadian Citizens</a:t>
            </a:r>
          </a:p>
        </p:txBody>
      </p:sp>
      <p:sp>
        <p:nvSpPr>
          <p:cNvPr id="3" name="Content Placeholder 2">
            <a:extLst>
              <a:ext uri="{FF2B5EF4-FFF2-40B4-BE49-F238E27FC236}">
                <a16:creationId xmlns:a16="http://schemas.microsoft.com/office/drawing/2014/main" id="{A2B879CB-2193-EB48-8D70-B66F57E02561}"/>
              </a:ext>
            </a:extLst>
          </p:cNvPr>
          <p:cNvSpPr>
            <a:spLocks noGrp="1"/>
          </p:cNvSpPr>
          <p:nvPr>
            <p:ph idx="1"/>
          </p:nvPr>
        </p:nvSpPr>
        <p:spPr>
          <a:xfrm>
            <a:off x="838200" y="1417320"/>
            <a:ext cx="10515600" cy="5440679"/>
          </a:xfrm>
        </p:spPr>
        <p:txBody>
          <a:bodyPr>
            <a:normAutofit lnSpcReduction="10000"/>
          </a:bodyPr>
          <a:lstStyle/>
          <a:p>
            <a:r>
              <a:rPr lang="en-GB" b="1" dirty="0"/>
              <a:t>Canadian Charter of Rights and Freedoms :</a:t>
            </a:r>
            <a:endParaRPr lang="en-GB" b="1" i="1" dirty="0"/>
          </a:p>
          <a:p>
            <a:pPr lvl="0"/>
            <a:r>
              <a:rPr lang="en-GB" i="1" dirty="0"/>
              <a:t>fundamental freedoms, democratic rights</a:t>
            </a:r>
          </a:p>
          <a:p>
            <a:pPr lvl="0"/>
            <a:r>
              <a:rPr lang="en-GB" i="1" dirty="0"/>
              <a:t>the right to live and seek employment anywhere in Canada</a:t>
            </a:r>
          </a:p>
          <a:p>
            <a:pPr lvl="0"/>
            <a:r>
              <a:rPr lang="en-GB" i="1" dirty="0"/>
              <a:t>legal rights (life, liberty and personal security)</a:t>
            </a:r>
          </a:p>
          <a:p>
            <a:pPr lvl="0"/>
            <a:r>
              <a:rPr lang="en-GB" i="1" dirty="0"/>
              <a:t>equality rights for all</a:t>
            </a:r>
          </a:p>
          <a:p>
            <a:pPr lvl="0"/>
            <a:r>
              <a:rPr lang="en-GB" i="1" dirty="0"/>
              <a:t>the official languages of Canada</a:t>
            </a:r>
          </a:p>
          <a:p>
            <a:pPr lvl="0"/>
            <a:r>
              <a:rPr lang="en-GB" i="1" dirty="0"/>
              <a:t>minority language education rights</a:t>
            </a:r>
          </a:p>
          <a:p>
            <a:pPr lvl="0"/>
            <a:r>
              <a:rPr lang="en-GB" i="1" dirty="0"/>
              <a:t>Canada's multicultural heritage</a:t>
            </a:r>
          </a:p>
          <a:p>
            <a:pPr lvl="0"/>
            <a:r>
              <a:rPr lang="en-GB" i="1" dirty="0"/>
              <a:t>Indigenous peoples’ rights</a:t>
            </a:r>
          </a:p>
          <a:p>
            <a:r>
              <a:rPr lang="en-GB" u="sng" dirty="0">
                <a:hlinkClick r:id="rId2"/>
              </a:rPr>
              <a:t>https://www.canada.ca/en/canadian-heritage/services/how-rights-protected/guide-canadian-charter-rights-freedoms.html</a:t>
            </a:r>
            <a:endParaRPr lang="en-GB" dirty="0"/>
          </a:p>
          <a:p>
            <a:pPr marL="0" indent="0">
              <a:buNone/>
            </a:pPr>
            <a:endParaRPr lang="en-US" dirty="0"/>
          </a:p>
        </p:txBody>
      </p:sp>
    </p:spTree>
    <p:extLst>
      <p:ext uri="{BB962C8B-B14F-4D97-AF65-F5344CB8AC3E}">
        <p14:creationId xmlns:p14="http://schemas.microsoft.com/office/powerpoint/2010/main" val="406884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1C475-2F3B-6C41-94BE-FB066CAF667D}"/>
              </a:ext>
            </a:extLst>
          </p:cNvPr>
          <p:cNvSpPr>
            <a:spLocks noGrp="1"/>
          </p:cNvSpPr>
          <p:nvPr>
            <p:ph type="title"/>
          </p:nvPr>
        </p:nvSpPr>
        <p:spPr/>
        <p:txBody>
          <a:bodyPr/>
          <a:lstStyle/>
          <a:p>
            <a:pPr algn="ctr"/>
            <a:r>
              <a:rPr lang="en-US" b="1" dirty="0"/>
              <a:t>CRITERIA OF PROFESSIONALISM</a:t>
            </a:r>
          </a:p>
        </p:txBody>
      </p:sp>
      <p:sp>
        <p:nvSpPr>
          <p:cNvPr id="3" name="Content Placeholder 2">
            <a:extLst>
              <a:ext uri="{FF2B5EF4-FFF2-40B4-BE49-F238E27FC236}">
                <a16:creationId xmlns:a16="http://schemas.microsoft.com/office/drawing/2014/main" id="{721E6C68-04AC-F24F-B452-F2ACD55F4E33}"/>
              </a:ext>
            </a:extLst>
          </p:cNvPr>
          <p:cNvSpPr>
            <a:spLocks noGrp="1"/>
          </p:cNvSpPr>
          <p:nvPr>
            <p:ph idx="1"/>
          </p:nvPr>
        </p:nvSpPr>
        <p:spPr/>
        <p:txBody>
          <a:bodyPr>
            <a:normAutofit fontScale="77500" lnSpcReduction="20000"/>
          </a:bodyPr>
          <a:lstStyle/>
          <a:p>
            <a:pPr lvl="0"/>
            <a:r>
              <a:rPr lang="en-GB" dirty="0"/>
              <a:t>A Long Period Of Specialized Training.</a:t>
            </a:r>
          </a:p>
          <a:p>
            <a:pPr lvl="0"/>
            <a:r>
              <a:rPr lang="en-GB" dirty="0"/>
              <a:t>A Broad Range Of Autonomy For Both The Individual Practitioners And For The Occupational Group As A Whole.</a:t>
            </a:r>
          </a:p>
          <a:p>
            <a:pPr lvl="0"/>
            <a:r>
              <a:rPr lang="en-GB" dirty="0"/>
              <a:t>An Acceptance By The Practitioners Of Broad Personal Responsibility For Judgments Made And Acts Performed Within The Scope Of Professional Autonomy.</a:t>
            </a:r>
          </a:p>
          <a:p>
            <a:pPr lvl="0"/>
            <a:r>
              <a:rPr lang="en-GB" dirty="0"/>
              <a:t>A Comprehensive Self-Governing Organization Of Practitioners. </a:t>
            </a:r>
          </a:p>
          <a:p>
            <a:pPr lvl="0"/>
            <a:r>
              <a:rPr lang="en-GB" dirty="0"/>
              <a:t>Making A Contribution To The Professional Knowledge-Base. This Definition Is Supported By My Co-Presenters In Symposium Presentations At The 2020 International Professional Development Association Conference (Mounter, 2020; Huxtable, 2020; Colman, 2020a&amp;B ).  </a:t>
            </a:r>
          </a:p>
          <a:p>
            <a:pPr lvl="0"/>
            <a:r>
              <a:rPr lang="en-GB" dirty="0"/>
              <a:t>The Expression Of Educational Responsibility In Living Educational Theory Research To Enhance One’s Own Professionalism In One’s Continuing Professional Development In Contributing Their Living-Educational-Theory To The Professional Knowledge-Base (Colman, 2020a &amp; B; Mounter, 2020; Huxtable, 2020; Whitehead, 2020a &amp; B). </a:t>
            </a:r>
          </a:p>
          <a:p>
            <a:endParaRPr lang="en-US" dirty="0"/>
          </a:p>
        </p:txBody>
      </p:sp>
    </p:spTree>
    <p:extLst>
      <p:ext uri="{BB962C8B-B14F-4D97-AF65-F5344CB8AC3E}">
        <p14:creationId xmlns:p14="http://schemas.microsoft.com/office/powerpoint/2010/main" val="413394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67578-97D9-8C42-8BD8-3403F40168C6}"/>
              </a:ext>
            </a:extLst>
          </p:cNvPr>
          <p:cNvSpPr>
            <a:spLocks noGrp="1"/>
          </p:cNvSpPr>
          <p:nvPr>
            <p:ph type="title"/>
          </p:nvPr>
        </p:nvSpPr>
        <p:spPr/>
        <p:txBody>
          <a:bodyPr/>
          <a:lstStyle/>
          <a:p>
            <a:pPr algn="ctr"/>
            <a:r>
              <a:rPr lang="en-US" b="1" dirty="0"/>
              <a:t>A living-educational-theory</a:t>
            </a:r>
          </a:p>
        </p:txBody>
      </p:sp>
      <p:sp>
        <p:nvSpPr>
          <p:cNvPr id="3" name="Content Placeholder 2">
            <a:extLst>
              <a:ext uri="{FF2B5EF4-FFF2-40B4-BE49-F238E27FC236}">
                <a16:creationId xmlns:a16="http://schemas.microsoft.com/office/drawing/2014/main" id="{A9AF6DEC-569E-5946-AD5B-8014D97FB695}"/>
              </a:ext>
            </a:extLst>
          </p:cNvPr>
          <p:cNvSpPr>
            <a:spLocks noGrp="1"/>
          </p:cNvSpPr>
          <p:nvPr>
            <p:ph idx="1"/>
          </p:nvPr>
        </p:nvSpPr>
        <p:spPr/>
        <p:txBody>
          <a:bodyPr>
            <a:normAutofit lnSpcReduction="10000"/>
          </a:bodyPr>
          <a:lstStyle/>
          <a:p>
            <a:pPr marL="457200" lvl="1" indent="0">
              <a:buNone/>
            </a:pPr>
            <a:r>
              <a:rPr lang="en-US" sz="3200" i="1" dirty="0"/>
              <a:t>A living-educational-theory is an individual’s explanation of their educational influences in their own learning, in the learning of others and in the learning of the social formations that influence their practice and understandings.</a:t>
            </a:r>
          </a:p>
          <a:p>
            <a:pPr marL="0" indent="0">
              <a:buNone/>
            </a:pPr>
            <a:endParaRPr lang="en-US" dirty="0"/>
          </a:p>
          <a:p>
            <a:r>
              <a:rPr lang="en-US" dirty="0"/>
              <a:t>Whitehead, J. (2019) </a:t>
            </a:r>
            <a:r>
              <a:rPr lang="en-GB" dirty="0"/>
              <a:t>Creating a living-educational-theory from questions of the kind, ‘how do I improve my practice?’ 30 years on with Living Theory research. Educational Journal of Living Theories, 12(2); 1-19. Retrieved 14 January 2021 from </a:t>
            </a:r>
            <a:r>
              <a:rPr lang="en-GB" dirty="0">
                <a:hlinkClick r:id="rId2"/>
              </a:rPr>
              <a:t>https://www.actionresearch.net/writings/jack/jwejolts2019.pdf</a:t>
            </a:r>
            <a:endParaRPr lang="en-GB" dirty="0"/>
          </a:p>
          <a:p>
            <a:pPr marL="0" indent="0">
              <a:buNone/>
            </a:pPr>
            <a:endParaRPr lang="en-US" dirty="0"/>
          </a:p>
        </p:txBody>
      </p:sp>
    </p:spTree>
    <p:extLst>
      <p:ext uri="{BB962C8B-B14F-4D97-AF65-F5344CB8AC3E}">
        <p14:creationId xmlns:p14="http://schemas.microsoft.com/office/powerpoint/2010/main" val="2752509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55549-17D7-3949-8934-AC4DD36F4B27}"/>
              </a:ext>
            </a:extLst>
          </p:cNvPr>
          <p:cNvSpPr>
            <a:spLocks noGrp="1"/>
          </p:cNvSpPr>
          <p:nvPr>
            <p:ph type="title"/>
          </p:nvPr>
        </p:nvSpPr>
        <p:spPr/>
        <p:txBody>
          <a:bodyPr/>
          <a:lstStyle/>
          <a:p>
            <a:r>
              <a:rPr lang="en-US" dirty="0"/>
              <a:t>Living Educational Theory research</a:t>
            </a:r>
          </a:p>
        </p:txBody>
      </p:sp>
      <p:sp>
        <p:nvSpPr>
          <p:cNvPr id="3" name="Content Placeholder 2">
            <a:extLst>
              <a:ext uri="{FF2B5EF4-FFF2-40B4-BE49-F238E27FC236}">
                <a16:creationId xmlns:a16="http://schemas.microsoft.com/office/drawing/2014/main" id="{5C8668F2-421D-2A4A-BC3F-240DAA854024}"/>
              </a:ext>
            </a:extLst>
          </p:cNvPr>
          <p:cNvSpPr>
            <a:spLocks noGrp="1"/>
          </p:cNvSpPr>
          <p:nvPr>
            <p:ph idx="1"/>
          </p:nvPr>
        </p:nvSpPr>
        <p:spPr/>
        <p:txBody>
          <a:bodyPr>
            <a:normAutofit fontScale="92500" lnSpcReduction="20000"/>
          </a:bodyPr>
          <a:lstStyle/>
          <a:p>
            <a:r>
              <a:rPr lang="en-US" i="1" dirty="0"/>
              <a:t>Living Educational Theory research </a:t>
            </a:r>
            <a:r>
              <a:rPr lang="en-GB" i="1" dirty="0"/>
              <a:t>offers an approach to continual professional development that enables the educator to enhance their own professional practice and also enables them to offer as gifts the knowledge, expertise and talents they develop to extend the knowledge base of the profession. In this paper we briefly introduce Living-Theory research and the international CPD project, ‘Living Values Improving Practice Cooperatively’ that began in the process of supporting educators through a Masters programme.</a:t>
            </a:r>
          </a:p>
          <a:p>
            <a:endParaRPr lang="en-GB" dirty="0"/>
          </a:p>
          <a:p>
            <a:r>
              <a:rPr lang="en-GB" dirty="0"/>
              <a:t>Whitehead, J. &amp; Huxtable, M. (2013) Living educational theory research as transformational continuing professional development, Gifted Education International 29(3); 221-227 </a:t>
            </a:r>
          </a:p>
          <a:p>
            <a:r>
              <a:rPr lang="en-US" dirty="0">
                <a:hlinkClick r:id="rId2"/>
              </a:rPr>
              <a:t>https://www.actionresearch.net/writings/jack/jwmhGEIarticle141012.pdf</a:t>
            </a:r>
            <a:endParaRPr lang="en-US" dirty="0"/>
          </a:p>
          <a:p>
            <a:endParaRPr lang="en-US" dirty="0"/>
          </a:p>
        </p:txBody>
      </p:sp>
    </p:spTree>
    <p:extLst>
      <p:ext uri="{BB962C8B-B14F-4D97-AF65-F5344CB8AC3E}">
        <p14:creationId xmlns:p14="http://schemas.microsoft.com/office/powerpoint/2010/main" val="93254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0D02F-43C0-894B-B000-DF5FCC987E26}"/>
              </a:ext>
            </a:extLst>
          </p:cNvPr>
          <p:cNvSpPr>
            <a:spLocks noGrp="1"/>
          </p:cNvSpPr>
          <p:nvPr>
            <p:ph type="title"/>
          </p:nvPr>
        </p:nvSpPr>
        <p:spPr/>
        <p:txBody>
          <a:bodyPr/>
          <a:lstStyle/>
          <a:p>
            <a:pPr algn="ctr"/>
            <a:r>
              <a:rPr lang="en-US" dirty="0"/>
              <a:t>Educational Action Research in Teaching– Action Planner</a:t>
            </a:r>
          </a:p>
        </p:txBody>
      </p:sp>
      <p:sp>
        <p:nvSpPr>
          <p:cNvPr id="3" name="Content Placeholder 2">
            <a:extLst>
              <a:ext uri="{FF2B5EF4-FFF2-40B4-BE49-F238E27FC236}">
                <a16:creationId xmlns:a16="http://schemas.microsoft.com/office/drawing/2014/main" id="{0BF9F9DB-1B8C-164F-B675-DB6AAC3208DD}"/>
              </a:ext>
            </a:extLst>
          </p:cNvPr>
          <p:cNvSpPr>
            <a:spLocks noGrp="1"/>
          </p:cNvSpPr>
          <p:nvPr>
            <p:ph idx="1"/>
          </p:nvPr>
        </p:nvSpPr>
        <p:spPr>
          <a:xfrm>
            <a:off x="838200" y="1825624"/>
            <a:ext cx="10515600" cy="5032375"/>
          </a:xfrm>
        </p:spPr>
        <p:txBody>
          <a:bodyPr>
            <a:normAutofit fontScale="77500" lnSpcReduction="20000"/>
          </a:bodyPr>
          <a:lstStyle/>
          <a:p>
            <a:r>
              <a:rPr lang="en-US" b="1" dirty="0"/>
              <a:t>Using Action-Reflection Cycles from Action Research in questions of the kind, ‘How do I improve what I am doing in my professional practice?’</a:t>
            </a:r>
            <a:r>
              <a:rPr lang="en-GB" b="1" dirty="0"/>
              <a:t>?</a:t>
            </a:r>
            <a:endParaRPr lang="en-GB" dirty="0"/>
          </a:p>
          <a:p>
            <a:r>
              <a:rPr lang="en-GB" b="1" dirty="0"/>
              <a:t> What are your reasons for your concern?</a:t>
            </a:r>
            <a:endParaRPr lang="en-GB" dirty="0"/>
          </a:p>
          <a:p>
            <a:r>
              <a:rPr lang="en-GB" b="1" dirty="0"/>
              <a:t>What might you do to improve your practice?</a:t>
            </a:r>
            <a:endParaRPr lang="en-GB" dirty="0"/>
          </a:p>
          <a:p>
            <a:pPr lvl="0"/>
            <a:r>
              <a:rPr lang="en-GB" b="1" dirty="0"/>
              <a:t>How will you know that your practice has improved? </a:t>
            </a:r>
          </a:p>
          <a:p>
            <a:pPr lvl="0"/>
            <a:r>
              <a:rPr lang="en-GB" b="1" dirty="0"/>
              <a:t>How are you going to find out? </a:t>
            </a:r>
            <a:r>
              <a:rPr lang="en-GB" b="1" dirty="0" err="1"/>
              <a:t>ie</a:t>
            </a:r>
            <a:r>
              <a:rPr lang="en-GB" b="1" dirty="0"/>
              <a:t>;</a:t>
            </a:r>
            <a:endParaRPr lang="en-GB" dirty="0"/>
          </a:p>
          <a:p>
            <a:pPr lvl="1"/>
            <a:r>
              <a:rPr lang="en-GB" b="1" dirty="0"/>
              <a:t>What kind of data will you need to collect to enable you to make a judgement on the outcomes of your practice in terms of the quality of your own or teachers' and/or pupils' learning?</a:t>
            </a:r>
            <a:endParaRPr lang="en-GB" dirty="0"/>
          </a:p>
          <a:p>
            <a:pPr lvl="0"/>
            <a:r>
              <a:rPr lang="en-GB" b="1" dirty="0"/>
              <a:t>What kind of resources will you need to enable you to implement your plan?</a:t>
            </a:r>
            <a:endParaRPr lang="en-GB" dirty="0"/>
          </a:p>
          <a:p>
            <a:pPr lvl="0"/>
            <a:r>
              <a:rPr lang="en-GB" b="1" dirty="0"/>
              <a:t>Which colleagues might you ask to join a validation group of some 3-8 individuals to help you to strengthen the validity of your draft evidence-based explanation of your educational influences in your own learning and in the learning of others. </a:t>
            </a:r>
          </a:p>
          <a:p>
            <a:pPr marL="0" lvl="0" indent="0">
              <a:buNone/>
            </a:pPr>
            <a:endParaRPr lang="en-GB" dirty="0"/>
          </a:p>
          <a:p>
            <a:pPr marL="0" indent="0">
              <a:buNone/>
            </a:pPr>
            <a:r>
              <a:rPr lang="en-US" b="1" dirty="0"/>
              <a:t>Action-research Living Educational Theory Planner</a:t>
            </a:r>
          </a:p>
          <a:p>
            <a:pPr marL="0" indent="0">
              <a:buNone/>
            </a:pPr>
            <a:r>
              <a:rPr lang="en-US" u="sng" dirty="0">
                <a:hlinkClick r:id="rId2"/>
              </a:rPr>
              <a:t>http://www.actionresearch.net/writings/jack/arlivingtheoryplanner.pdf</a:t>
            </a:r>
            <a:endParaRPr lang="en-GB" dirty="0"/>
          </a:p>
          <a:p>
            <a:pPr marL="0" indent="0">
              <a:buNone/>
            </a:pPr>
            <a:endParaRPr lang="en-US" dirty="0"/>
          </a:p>
          <a:p>
            <a:endParaRPr lang="en-US" dirty="0"/>
          </a:p>
        </p:txBody>
      </p:sp>
    </p:spTree>
    <p:extLst>
      <p:ext uri="{BB962C8B-B14F-4D97-AF65-F5344CB8AC3E}">
        <p14:creationId xmlns:p14="http://schemas.microsoft.com/office/powerpoint/2010/main" val="992853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9718D-927F-3243-8E89-5050744AC72E}"/>
              </a:ext>
            </a:extLst>
          </p:cNvPr>
          <p:cNvSpPr>
            <a:spLocks noGrp="1"/>
          </p:cNvSpPr>
          <p:nvPr>
            <p:ph type="title"/>
          </p:nvPr>
        </p:nvSpPr>
        <p:spPr/>
        <p:txBody>
          <a:bodyPr>
            <a:normAutofit/>
          </a:bodyPr>
          <a:lstStyle/>
          <a:p>
            <a:r>
              <a:rPr lang="en-US" dirty="0"/>
              <a:t>Educational Action Research in Teaching– Explaining educational influences in learning</a:t>
            </a:r>
          </a:p>
        </p:txBody>
      </p:sp>
      <p:sp>
        <p:nvSpPr>
          <p:cNvPr id="3" name="Content Placeholder 2">
            <a:extLst>
              <a:ext uri="{FF2B5EF4-FFF2-40B4-BE49-F238E27FC236}">
                <a16:creationId xmlns:a16="http://schemas.microsoft.com/office/drawing/2014/main" id="{C682545B-F2A7-D14A-B7AE-6F730576F368}"/>
              </a:ext>
            </a:extLst>
          </p:cNvPr>
          <p:cNvSpPr>
            <a:spLocks noGrp="1"/>
          </p:cNvSpPr>
          <p:nvPr>
            <p:ph idx="1"/>
          </p:nvPr>
        </p:nvSpPr>
        <p:spPr/>
        <p:txBody>
          <a:bodyPr>
            <a:normAutofit lnSpcReduction="10000"/>
          </a:bodyPr>
          <a:lstStyle/>
          <a:p>
            <a:r>
              <a:rPr lang="en-US" dirty="0"/>
              <a:t>Improving our educational influences in learning, as teachers, educators and teacher educators includes our educational influences in the learning of our students. Hence the importance of producing a valid, evidence-based explanation of our educational influences in the learning of our students. The focus on validity is important and this can be strengthened by subjecting our </a:t>
            </a:r>
            <a:r>
              <a:rPr lang="en-US"/>
              <a:t>explanations to </a:t>
            </a:r>
            <a:r>
              <a:rPr lang="en-US" dirty="0"/>
              <a:t>the mutual rational control of critical discussion (Popper, 1975, p. 44) in validation groups.</a:t>
            </a:r>
          </a:p>
          <a:p>
            <a:endParaRPr lang="en-US" dirty="0"/>
          </a:p>
          <a:p>
            <a:r>
              <a:rPr lang="en-GB" dirty="0"/>
              <a:t>Popper, K. (1975) The Logic of Scientific Discovery,  London; Hutchinson &amp; Co.</a:t>
            </a:r>
          </a:p>
          <a:p>
            <a:endParaRPr lang="en-US" dirty="0"/>
          </a:p>
        </p:txBody>
      </p:sp>
    </p:spTree>
    <p:extLst>
      <p:ext uri="{BB962C8B-B14F-4D97-AF65-F5344CB8AC3E}">
        <p14:creationId xmlns:p14="http://schemas.microsoft.com/office/powerpoint/2010/main" val="3800135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1638</Words>
  <Application>Microsoft Macintosh PowerPoint</Application>
  <PresentationFormat>Widescreen</PresentationFormat>
  <Paragraphs>78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       Enhancing Professionalism with Living Educational Theory research </vt:lpstr>
      <vt:lpstr>Pilot project 8th May 2020, McGill University</vt:lpstr>
      <vt:lpstr>Presentations at the 1st Annual Conference on Action Research in Teaching 22 January 2021</vt:lpstr>
      <vt:lpstr>Values of Canadian Citizens</vt:lpstr>
      <vt:lpstr>CRITERIA OF PROFESSIONALISM</vt:lpstr>
      <vt:lpstr>A living-educational-theory</vt:lpstr>
      <vt:lpstr>Living Educational Theory research</vt:lpstr>
      <vt:lpstr>Educational Action Research in Teaching– Action Planner</vt:lpstr>
      <vt:lpstr>Educational Action Research in Teaching– Explaining educational influences in learning</vt:lpstr>
      <vt:lpstr> Introduction to Action Research: Self-Directed Professional Development Pilot: Live Online Mini-Conference 8th May 2020 – Jack Whitehead’s response 9th May 2020   </vt:lpstr>
      <vt:lpstr>Introduction to Action Research: Self-Directed Professional Development Pilot: Live Online Mini-Conference 8th May 2020 – Jack Whitehead’s 2nd response 18 May 2020</vt:lpstr>
      <vt:lpstr>Locating your action research and living-educational-theories within a global social movement with values of human flourishing.  Page One</vt:lpstr>
      <vt:lpstr>Locating your action research and living-educational-theories within a global social movement with values of human flourishing.  Page Two</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Enhancing Professionalism with Living Educational Theory research </dc:title>
  <dc:creator>Microsoft Office User</dc:creator>
  <cp:lastModifiedBy>Microsoft Office User</cp:lastModifiedBy>
  <cp:revision>21</cp:revision>
  <dcterms:created xsi:type="dcterms:W3CDTF">2021-01-14T11:50:32Z</dcterms:created>
  <dcterms:modified xsi:type="dcterms:W3CDTF">2021-01-21T15:02:37Z</dcterms:modified>
</cp:coreProperties>
</file>