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p:restoredTop sz="93284"/>
  </p:normalViewPr>
  <p:slideViewPr>
    <p:cSldViewPr snapToGrid="0" snapToObjects="1">
      <p:cViewPr varScale="1">
        <p:scale>
          <a:sx n="65" d="100"/>
          <a:sy n="65" d="100"/>
        </p:scale>
        <p:origin x="23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AFF18-364A-2E40-A741-7EA5DBDB75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382873-65AD-A84F-9007-3D7DEEFF4C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BB0AB9-AB2B-A143-9DE2-DF01FEC5D774}"/>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5" name="Footer Placeholder 4">
            <a:extLst>
              <a:ext uri="{FF2B5EF4-FFF2-40B4-BE49-F238E27FC236}">
                <a16:creationId xmlns:a16="http://schemas.microsoft.com/office/drawing/2014/main" id="{6FB00928-8C75-124F-ADD7-681338883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19F2F1-D0F2-214C-B519-50845039CA59}"/>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3193016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9F8F8-258E-0042-9381-6CF9DA9C60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8C5EE-BCFD-604D-A2AC-9E5228BBDB6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853566-F2A8-FD43-AB0B-5E7933C28F55}"/>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5" name="Footer Placeholder 4">
            <a:extLst>
              <a:ext uri="{FF2B5EF4-FFF2-40B4-BE49-F238E27FC236}">
                <a16:creationId xmlns:a16="http://schemas.microsoft.com/office/drawing/2014/main" id="{77D6801B-13B3-6A48-98A2-DF9873EEBE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EA031-0B61-C740-8D50-C9E974B8A5FA}"/>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81667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353E3E-6719-A948-BFC8-B77F3496BB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4590A5-0384-144A-82FA-16B9D4B109B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B4A9C-C757-3447-AE22-A8E143495B44}"/>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5" name="Footer Placeholder 4">
            <a:extLst>
              <a:ext uri="{FF2B5EF4-FFF2-40B4-BE49-F238E27FC236}">
                <a16:creationId xmlns:a16="http://schemas.microsoft.com/office/drawing/2014/main" id="{0C33DF76-F47A-F742-BF9B-F61326445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DA00D6-7398-A843-A802-34544DE4D25F}"/>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219878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71BC4-A7D2-DA42-ACB7-7861FA3CE3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CCCC39-6A0E-2C44-82C0-BBD351D8A2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598A93-B5F4-8D45-B9E9-A8566AE7771E}"/>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5" name="Footer Placeholder 4">
            <a:extLst>
              <a:ext uri="{FF2B5EF4-FFF2-40B4-BE49-F238E27FC236}">
                <a16:creationId xmlns:a16="http://schemas.microsoft.com/office/drawing/2014/main" id="{A85E64C1-B0E2-0640-AFAD-E311DB632F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08936E-6DB4-A545-A229-BF39AF648CB2}"/>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3593122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18C10-49AC-AA48-86CB-8C006E960C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503F02-98B1-2D41-82DE-9609820DCB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6B7207-A755-C749-B755-F9B3DAFA1DED}"/>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5" name="Footer Placeholder 4">
            <a:extLst>
              <a:ext uri="{FF2B5EF4-FFF2-40B4-BE49-F238E27FC236}">
                <a16:creationId xmlns:a16="http://schemas.microsoft.com/office/drawing/2014/main" id="{581D8BCC-023C-FC4F-B402-81326B651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BD77A-517F-3F47-A030-69014ED65D85}"/>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138073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08EE-CDA0-574A-8BF9-3553A26850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91C0D3-EC30-0245-A414-1776A96B26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2BB01-1CBE-7E40-A08B-9761CCCE7F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375884-D486-A046-92A6-BE4B4A784A8B}"/>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6" name="Footer Placeholder 5">
            <a:extLst>
              <a:ext uri="{FF2B5EF4-FFF2-40B4-BE49-F238E27FC236}">
                <a16:creationId xmlns:a16="http://schemas.microsoft.com/office/drawing/2014/main" id="{99A26DF3-2A89-8D47-87F7-A37DB44BCC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FDCCE7-1403-1040-B1CB-99F5F27AA941}"/>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173874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AB2B-0664-2F43-8564-50A5D6C52B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81F3F2-714E-4345-9F7C-43B46565A0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FB014B5-B22F-5B46-B30D-D2A3E43E09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F160DD-B700-B043-82E9-3EAC5027C4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E63707-8490-2640-85A8-E4860B084A5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84D94B-EC90-7746-AE78-1489636B4711}"/>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8" name="Footer Placeholder 7">
            <a:extLst>
              <a:ext uri="{FF2B5EF4-FFF2-40B4-BE49-F238E27FC236}">
                <a16:creationId xmlns:a16="http://schemas.microsoft.com/office/drawing/2014/main" id="{CD7B5064-5EE2-AF4E-9FAB-6B6E4FF7DB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F0BDBB-1688-B944-87E3-2BD4C402BDB9}"/>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194834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E26E-B995-0E43-92E5-287C1CCE11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223BBA-1E3B-0249-A813-EA089332BC4E}"/>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4" name="Footer Placeholder 3">
            <a:extLst>
              <a:ext uri="{FF2B5EF4-FFF2-40B4-BE49-F238E27FC236}">
                <a16:creationId xmlns:a16="http://schemas.microsoft.com/office/drawing/2014/main" id="{26056B19-5AF1-C948-9770-BD55122C9F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9A583C-F5EE-414A-B37F-6D6CE82D2773}"/>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255699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563909-C851-E749-9817-49FC639E5101}"/>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3" name="Footer Placeholder 2">
            <a:extLst>
              <a:ext uri="{FF2B5EF4-FFF2-40B4-BE49-F238E27FC236}">
                <a16:creationId xmlns:a16="http://schemas.microsoft.com/office/drawing/2014/main" id="{01E74984-53F4-4C4F-9060-1EA4DE37D3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899013-D248-D746-8996-2B34FAB7DEF4}"/>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205982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D24A-C400-5043-BD59-5F0D308016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C0E886-D5F3-3D42-BF60-D17AFF7C21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6EDEF3-D3BD-1E4C-AAB4-B6DEF851D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2806F6-BFFF-E741-92A8-28D567655247}"/>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6" name="Footer Placeholder 5">
            <a:extLst>
              <a:ext uri="{FF2B5EF4-FFF2-40B4-BE49-F238E27FC236}">
                <a16:creationId xmlns:a16="http://schemas.microsoft.com/office/drawing/2014/main" id="{20750773-DCBA-6141-906D-BF6BF7DA52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65997C-0506-D343-A526-77ABBAB0DE8B}"/>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1574065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8B724-B5A4-4045-91EB-032D5C629A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311099-8E69-4D49-B49D-F7358DCD2E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ED2481-4922-AE48-B2FC-A27FB7D191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5C4EBD-D5DE-E54C-8403-281A829B15A8}"/>
              </a:ext>
            </a:extLst>
          </p:cNvPr>
          <p:cNvSpPr>
            <a:spLocks noGrp="1"/>
          </p:cNvSpPr>
          <p:nvPr>
            <p:ph type="dt" sz="half" idx="10"/>
          </p:nvPr>
        </p:nvSpPr>
        <p:spPr/>
        <p:txBody>
          <a:bodyPr/>
          <a:lstStyle/>
          <a:p>
            <a:fld id="{6241BF8F-3CE0-8546-BD02-EEA78A92842B}" type="datetimeFigureOut">
              <a:rPr lang="en-US" smtClean="0"/>
              <a:t>5/23/20</a:t>
            </a:fld>
            <a:endParaRPr lang="en-US"/>
          </a:p>
        </p:txBody>
      </p:sp>
      <p:sp>
        <p:nvSpPr>
          <p:cNvPr id="6" name="Footer Placeholder 5">
            <a:extLst>
              <a:ext uri="{FF2B5EF4-FFF2-40B4-BE49-F238E27FC236}">
                <a16:creationId xmlns:a16="http://schemas.microsoft.com/office/drawing/2014/main" id="{00E8A5AE-F1CD-4D47-A841-A1BBC1B91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E52928-A2DA-DF4E-A3F9-C67A8EBB6754}"/>
              </a:ext>
            </a:extLst>
          </p:cNvPr>
          <p:cNvSpPr>
            <a:spLocks noGrp="1"/>
          </p:cNvSpPr>
          <p:nvPr>
            <p:ph type="sldNum" sz="quarter" idx="12"/>
          </p:nvPr>
        </p:nvSpPr>
        <p:spPr/>
        <p:txBody>
          <a:bodyPr/>
          <a:lstStyle/>
          <a:p>
            <a:fld id="{D0824AE8-4704-F448-BA8B-69325FBFEE13}" type="slidenum">
              <a:rPr lang="en-US" smtClean="0"/>
              <a:t>‹#›</a:t>
            </a:fld>
            <a:endParaRPr lang="en-US"/>
          </a:p>
        </p:txBody>
      </p:sp>
    </p:spTree>
    <p:extLst>
      <p:ext uri="{BB962C8B-B14F-4D97-AF65-F5344CB8AC3E}">
        <p14:creationId xmlns:p14="http://schemas.microsoft.com/office/powerpoint/2010/main" val="201302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6759E2-7AFE-1242-AC15-052DAACA7E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857E44-B6B7-F54D-B51B-4A897709ED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22003-8451-0848-9D46-561418BAFC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1BF8F-3CE0-8546-BD02-EEA78A92842B}" type="datetimeFigureOut">
              <a:rPr lang="en-US" smtClean="0"/>
              <a:t>5/23/20</a:t>
            </a:fld>
            <a:endParaRPr lang="en-US"/>
          </a:p>
        </p:txBody>
      </p:sp>
      <p:sp>
        <p:nvSpPr>
          <p:cNvPr id="5" name="Footer Placeholder 4">
            <a:extLst>
              <a:ext uri="{FF2B5EF4-FFF2-40B4-BE49-F238E27FC236}">
                <a16:creationId xmlns:a16="http://schemas.microsoft.com/office/drawing/2014/main" id="{E0ABA001-5361-D04C-8121-5AB4DA5882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7004AB-50EA-274E-ADCB-FE53B39F3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24AE8-4704-F448-BA8B-69325FBFEE13}" type="slidenum">
              <a:rPr lang="en-US" smtClean="0"/>
              <a:t>‹#›</a:t>
            </a:fld>
            <a:endParaRPr lang="en-US"/>
          </a:p>
        </p:txBody>
      </p:sp>
    </p:spTree>
    <p:extLst>
      <p:ext uri="{BB962C8B-B14F-4D97-AF65-F5344CB8AC3E}">
        <p14:creationId xmlns:p14="http://schemas.microsoft.com/office/powerpoint/2010/main" val="3131182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ctionresearch.net/writings/jack/jwbook2018LTR.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ari.ie/2020/05/11/notes-from-nearimeet-vpar-sig-launch-online-24-april-2020/#comment-8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ctionresearch.net/writings/posters/homepage202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ctionresearch.net/writings/jack/mhjwEAR180520.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ctionresearch.net/writings/mounter/joyassessmen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D0153-9AB3-7843-96D8-4C56542F89A2}"/>
              </a:ext>
            </a:extLst>
          </p:cNvPr>
          <p:cNvSpPr>
            <a:spLocks noGrp="1"/>
          </p:cNvSpPr>
          <p:nvPr>
            <p:ph type="ctrTitle"/>
          </p:nvPr>
        </p:nvSpPr>
        <p:spPr/>
        <p:txBody>
          <a:bodyPr>
            <a:normAutofit/>
          </a:bodyPr>
          <a:lstStyle/>
          <a:p>
            <a:r>
              <a:rPr lang="en-US" sz="4800" b="1" dirty="0"/>
              <a:t>An Educational Response to </a:t>
            </a:r>
            <a:r>
              <a:rPr lang="en-GB" sz="4800" b="1" dirty="0"/>
              <a:t>Teaching, Learning and Assessment in the time of the pandemic.</a:t>
            </a:r>
            <a:endParaRPr lang="en-US" sz="4800" b="1" dirty="0"/>
          </a:p>
        </p:txBody>
      </p:sp>
      <p:sp>
        <p:nvSpPr>
          <p:cNvPr id="3" name="Subtitle 2">
            <a:extLst>
              <a:ext uri="{FF2B5EF4-FFF2-40B4-BE49-F238E27FC236}">
                <a16:creationId xmlns:a16="http://schemas.microsoft.com/office/drawing/2014/main" id="{DFA90EF1-DE8A-7444-8934-C3B7F1287EA5}"/>
              </a:ext>
            </a:extLst>
          </p:cNvPr>
          <p:cNvSpPr>
            <a:spLocks noGrp="1"/>
          </p:cNvSpPr>
          <p:nvPr>
            <p:ph type="subTitle" idx="1"/>
          </p:nvPr>
        </p:nvSpPr>
        <p:spPr/>
        <p:txBody>
          <a:bodyPr/>
          <a:lstStyle/>
          <a:p>
            <a:r>
              <a:rPr lang="en-US" dirty="0"/>
              <a:t>Jack Whitehead, Visiting Professor of Education, Edge Hill University.</a:t>
            </a:r>
          </a:p>
          <a:p>
            <a:r>
              <a:rPr lang="en-US" dirty="0"/>
              <a:t>Presentation to the online conference of the SOLSTICE CETL of the 3</a:t>
            </a:r>
            <a:r>
              <a:rPr lang="en-US" baseline="30000" dirty="0"/>
              <a:t>rd</a:t>
            </a:r>
            <a:r>
              <a:rPr lang="en-US" dirty="0"/>
              <a:t> June 2020</a:t>
            </a:r>
          </a:p>
          <a:p>
            <a:endParaRPr lang="en-US" dirty="0"/>
          </a:p>
        </p:txBody>
      </p:sp>
    </p:spTree>
    <p:extLst>
      <p:ext uri="{BB962C8B-B14F-4D97-AF65-F5344CB8AC3E}">
        <p14:creationId xmlns:p14="http://schemas.microsoft.com/office/powerpoint/2010/main" val="413623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4E126-6658-3B4E-A3DB-E4F744360003}"/>
              </a:ext>
            </a:extLst>
          </p:cNvPr>
          <p:cNvSpPr>
            <a:spLocks noGrp="1"/>
          </p:cNvSpPr>
          <p:nvPr>
            <p:ph type="title"/>
          </p:nvPr>
        </p:nvSpPr>
        <p:spPr/>
        <p:txBody>
          <a:bodyPr/>
          <a:lstStyle/>
          <a:p>
            <a:pPr algn="ctr"/>
            <a:r>
              <a:rPr lang="en-US" b="1" dirty="0"/>
              <a:t>What is educational?</a:t>
            </a:r>
          </a:p>
        </p:txBody>
      </p:sp>
      <p:sp>
        <p:nvSpPr>
          <p:cNvPr id="3" name="Content Placeholder 2">
            <a:extLst>
              <a:ext uri="{FF2B5EF4-FFF2-40B4-BE49-F238E27FC236}">
                <a16:creationId xmlns:a16="http://schemas.microsoft.com/office/drawing/2014/main" id="{4A64F82C-40C5-E044-BC7A-D4E4A7ADBC5E}"/>
              </a:ext>
            </a:extLst>
          </p:cNvPr>
          <p:cNvSpPr>
            <a:spLocks noGrp="1"/>
          </p:cNvSpPr>
          <p:nvPr>
            <p:ph idx="1"/>
          </p:nvPr>
        </p:nvSpPr>
        <p:spPr/>
        <p:txBody>
          <a:bodyPr/>
          <a:lstStyle/>
          <a:p>
            <a:r>
              <a:rPr lang="en-US" dirty="0"/>
              <a:t>Not all teaching, learning, and assessment are educational.</a:t>
            </a:r>
          </a:p>
          <a:p>
            <a:r>
              <a:rPr lang="en-US" dirty="0"/>
              <a:t>To be educational, teaching, learning and assessment must all involve learning with values of human flourishing. This is because education is a values laden practical activity. To distinguish something as educational involves a value judgement that it is worth while in terms of values of human flourishing.</a:t>
            </a:r>
          </a:p>
          <a:p>
            <a:r>
              <a:rPr lang="en-US" dirty="0"/>
              <a:t>See </a:t>
            </a:r>
            <a:r>
              <a:rPr lang="en-GB" dirty="0"/>
              <a:t>Whitehead, J. (2018) Living Theory research as a way of life. Bath, Brown Dog Books.  Free access from: </a:t>
            </a:r>
            <a:r>
              <a:rPr lang="en-GB" dirty="0">
                <a:hlinkClick r:id="rId2"/>
              </a:rPr>
              <a:t>https://www.actionresearch.net/writings/jack/jwbook2018LTR.pdf</a:t>
            </a:r>
            <a:endParaRPr lang="en-GB" dirty="0"/>
          </a:p>
          <a:p>
            <a:endParaRPr lang="en-US" dirty="0"/>
          </a:p>
        </p:txBody>
      </p:sp>
    </p:spTree>
    <p:extLst>
      <p:ext uri="{BB962C8B-B14F-4D97-AF65-F5344CB8AC3E}">
        <p14:creationId xmlns:p14="http://schemas.microsoft.com/office/powerpoint/2010/main" val="2461342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64E21-D553-5540-849C-896A2B9C96A8}"/>
              </a:ext>
            </a:extLst>
          </p:cNvPr>
          <p:cNvSpPr>
            <a:spLocks noGrp="1"/>
          </p:cNvSpPr>
          <p:nvPr>
            <p:ph type="title"/>
          </p:nvPr>
        </p:nvSpPr>
        <p:spPr/>
        <p:txBody>
          <a:bodyPr/>
          <a:lstStyle/>
          <a:p>
            <a:pPr algn="ctr"/>
            <a:r>
              <a:rPr lang="en-US" b="1" dirty="0"/>
              <a:t>Creating your living-educational-theory</a:t>
            </a:r>
          </a:p>
        </p:txBody>
      </p:sp>
      <p:sp>
        <p:nvSpPr>
          <p:cNvPr id="3" name="Content Placeholder 2">
            <a:extLst>
              <a:ext uri="{FF2B5EF4-FFF2-40B4-BE49-F238E27FC236}">
                <a16:creationId xmlns:a16="http://schemas.microsoft.com/office/drawing/2014/main" id="{95EAAE1C-575F-1243-A992-1A66047A34A0}"/>
              </a:ext>
            </a:extLst>
          </p:cNvPr>
          <p:cNvSpPr>
            <a:spLocks noGrp="1"/>
          </p:cNvSpPr>
          <p:nvPr>
            <p:ph idx="1"/>
          </p:nvPr>
        </p:nvSpPr>
        <p:spPr/>
        <p:txBody>
          <a:bodyPr/>
          <a:lstStyle/>
          <a:p>
            <a:r>
              <a:rPr lang="en-US" dirty="0"/>
              <a:t>A living-educational-theory is an individual’s explanation for their educational influence in their own learning, in the learning of others and in the learning of the social formations that influence practice and understanding.</a:t>
            </a:r>
          </a:p>
          <a:p>
            <a:r>
              <a:rPr lang="en-US" dirty="0"/>
              <a:t>The explanatory principles used by an individual, to explain their educational influences in learning, include the values they use to give meaning and purpose to their lives. </a:t>
            </a:r>
          </a:p>
          <a:p>
            <a:r>
              <a:rPr lang="en-US" dirty="0"/>
              <a:t>To ensure the validity of an explanation they are subjected to the mutual rational controls of critical discussion in a validation group of some 3-8 peers.</a:t>
            </a:r>
          </a:p>
        </p:txBody>
      </p:sp>
    </p:spTree>
    <p:extLst>
      <p:ext uri="{BB962C8B-B14F-4D97-AF65-F5344CB8AC3E}">
        <p14:creationId xmlns:p14="http://schemas.microsoft.com/office/powerpoint/2010/main" val="429476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10E32-2C61-3146-B20A-27F96C5C0209}"/>
              </a:ext>
            </a:extLst>
          </p:cNvPr>
          <p:cNvSpPr>
            <a:spLocks noGrp="1"/>
          </p:cNvSpPr>
          <p:nvPr>
            <p:ph type="title"/>
          </p:nvPr>
        </p:nvSpPr>
        <p:spPr/>
        <p:txBody>
          <a:bodyPr/>
          <a:lstStyle/>
          <a:p>
            <a:r>
              <a:rPr lang="en-US" dirty="0"/>
              <a:t>On-line educational conversations during the pandemic (time of writing 23 May 2020)</a:t>
            </a:r>
          </a:p>
        </p:txBody>
      </p:sp>
      <p:sp>
        <p:nvSpPr>
          <p:cNvPr id="3" name="Content Placeholder 2">
            <a:extLst>
              <a:ext uri="{FF2B5EF4-FFF2-40B4-BE49-F238E27FC236}">
                <a16:creationId xmlns:a16="http://schemas.microsoft.com/office/drawing/2014/main" id="{0E4163E4-FE4F-4B49-A75D-627B569F850C}"/>
              </a:ext>
            </a:extLst>
          </p:cNvPr>
          <p:cNvSpPr>
            <a:spLocks noGrp="1"/>
          </p:cNvSpPr>
          <p:nvPr>
            <p:ph idx="1"/>
          </p:nvPr>
        </p:nvSpPr>
        <p:spPr/>
        <p:txBody>
          <a:bodyPr/>
          <a:lstStyle/>
          <a:p>
            <a:r>
              <a:rPr lang="en-US" dirty="0"/>
              <a:t>See the Network Educational Action Research Ireland (NEARI) and the Values Led Practitioner Research, Special Interest Group of the Educational Studies Association of Ireland, for the use of on-line learning with a multi-media application for professional development</a:t>
            </a:r>
          </a:p>
          <a:p>
            <a:endParaRPr lang="en-US" dirty="0"/>
          </a:p>
          <a:p>
            <a:r>
              <a:rPr lang="en-US" dirty="0"/>
              <a:t>Browse down  </a:t>
            </a:r>
            <a:r>
              <a:rPr lang="en-US" dirty="0">
                <a:hlinkClick r:id="rId2"/>
              </a:rPr>
              <a:t>http://www.eari.ie/2020/05/11/notes-from-nearimeet-vpar-sig-launch-online-24-april-2020/#comment-89</a:t>
            </a:r>
            <a:r>
              <a:rPr lang="en-US" dirty="0"/>
              <a:t>  to see the use of ZOOM with multi-participants.</a:t>
            </a:r>
          </a:p>
          <a:p>
            <a:endParaRPr lang="en-US" dirty="0"/>
          </a:p>
          <a:p>
            <a:endParaRPr lang="en-US" dirty="0"/>
          </a:p>
        </p:txBody>
      </p:sp>
    </p:spTree>
    <p:extLst>
      <p:ext uri="{BB962C8B-B14F-4D97-AF65-F5344CB8AC3E}">
        <p14:creationId xmlns:p14="http://schemas.microsoft.com/office/powerpoint/2010/main" val="1115884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7656A-E628-2E49-90C2-89DFA6379B70}"/>
              </a:ext>
            </a:extLst>
          </p:cNvPr>
          <p:cNvSpPr>
            <a:spLocks noGrp="1"/>
          </p:cNvSpPr>
          <p:nvPr>
            <p:ph type="title"/>
          </p:nvPr>
        </p:nvSpPr>
        <p:spPr/>
        <p:txBody>
          <a:bodyPr/>
          <a:lstStyle/>
          <a:p>
            <a:pPr algn="ctr"/>
            <a:r>
              <a:rPr lang="en-US" b="1" dirty="0"/>
              <a:t>Producing and sharing your living-poster</a:t>
            </a:r>
          </a:p>
        </p:txBody>
      </p:sp>
      <p:sp>
        <p:nvSpPr>
          <p:cNvPr id="3" name="Content Placeholder 2">
            <a:extLst>
              <a:ext uri="{FF2B5EF4-FFF2-40B4-BE49-F238E27FC236}">
                <a16:creationId xmlns:a16="http://schemas.microsoft.com/office/drawing/2014/main" id="{55A1A257-DA72-F24C-BD3D-E2973BB7A50C}"/>
              </a:ext>
            </a:extLst>
          </p:cNvPr>
          <p:cNvSpPr>
            <a:spLocks noGrp="1"/>
          </p:cNvSpPr>
          <p:nvPr>
            <p:ph idx="1"/>
          </p:nvPr>
        </p:nvSpPr>
        <p:spPr/>
        <p:txBody>
          <a:bodyPr/>
          <a:lstStyle/>
          <a:p>
            <a:r>
              <a:rPr lang="en-US" dirty="0"/>
              <a:t>See the 2020 homepage of living posters at </a:t>
            </a:r>
            <a:r>
              <a:rPr lang="en-US" dirty="0">
                <a:hlinkClick r:id="rId2"/>
              </a:rPr>
              <a:t>https://www.actionresearch.net/writings/posters/homepage2020.pdf</a:t>
            </a:r>
            <a:endParaRPr lang="en-US" dirty="0"/>
          </a:p>
          <a:p>
            <a:pPr marL="0" indent="0">
              <a:buNone/>
            </a:pPr>
            <a:r>
              <a:rPr lang="en-US" dirty="0"/>
              <a:t>With guidelines for producing and sharing your own living-poster as a contribution to a global network of practitioner-researchers who are working to improve the educational influences of their teaching, learning and assessment and to extend the influence of a Living Theory approach to professional development with values of human flourishing. </a:t>
            </a:r>
          </a:p>
        </p:txBody>
      </p:sp>
    </p:spTree>
    <p:extLst>
      <p:ext uri="{BB962C8B-B14F-4D97-AF65-F5344CB8AC3E}">
        <p14:creationId xmlns:p14="http://schemas.microsoft.com/office/powerpoint/2010/main" val="1581198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BBEF-9175-A84D-8234-070E47DCFB3E}"/>
              </a:ext>
            </a:extLst>
          </p:cNvPr>
          <p:cNvSpPr>
            <a:spLocks noGrp="1"/>
          </p:cNvSpPr>
          <p:nvPr>
            <p:ph type="title"/>
          </p:nvPr>
        </p:nvSpPr>
        <p:spPr/>
        <p:txBody>
          <a:bodyPr/>
          <a:lstStyle/>
          <a:p>
            <a:r>
              <a:rPr lang="en-US" dirty="0"/>
              <a:t>Improving pedagogy in teaching, learning and assessment.</a:t>
            </a:r>
          </a:p>
        </p:txBody>
      </p:sp>
      <p:sp>
        <p:nvSpPr>
          <p:cNvPr id="3" name="Content Placeholder 2">
            <a:extLst>
              <a:ext uri="{FF2B5EF4-FFF2-40B4-BE49-F238E27FC236}">
                <a16:creationId xmlns:a16="http://schemas.microsoft.com/office/drawing/2014/main" id="{00B75FD0-589F-CF49-866F-DEB16E2E25F3}"/>
              </a:ext>
            </a:extLst>
          </p:cNvPr>
          <p:cNvSpPr>
            <a:spLocks noGrp="1"/>
          </p:cNvSpPr>
          <p:nvPr>
            <p:ph idx="1"/>
          </p:nvPr>
        </p:nvSpPr>
        <p:spPr/>
        <p:txBody>
          <a:bodyPr/>
          <a:lstStyle/>
          <a:p>
            <a:pPr marL="0" indent="0">
              <a:buNone/>
            </a:pPr>
            <a:r>
              <a:rPr lang="en-US" dirty="0"/>
              <a:t>See:</a:t>
            </a:r>
          </a:p>
          <a:p>
            <a:pPr marL="0" indent="0">
              <a:buNone/>
            </a:pPr>
            <a:endParaRPr lang="en-US" dirty="0"/>
          </a:p>
          <a:p>
            <a:pPr marL="0" indent="0">
              <a:buNone/>
            </a:pPr>
            <a:r>
              <a:rPr lang="en-GB" dirty="0"/>
              <a:t>Huxtable, M. &amp; Whitehead, J. (2020) Enhancing educational influences in learning with a Living Theory approach to Pedagogical Action Research in Higher Education. Submitted to Educational Action Researcher - </a:t>
            </a:r>
            <a:r>
              <a:rPr lang="en-GB" dirty="0">
                <a:hlinkClick r:id="rId2"/>
              </a:rPr>
              <a:t>https://www.actionresearch.net/writings/jack/mhjwEAR180520.pdf</a:t>
            </a:r>
            <a:endParaRPr lang="en-US" dirty="0"/>
          </a:p>
        </p:txBody>
      </p:sp>
    </p:spTree>
    <p:extLst>
      <p:ext uri="{BB962C8B-B14F-4D97-AF65-F5344CB8AC3E}">
        <p14:creationId xmlns:p14="http://schemas.microsoft.com/office/powerpoint/2010/main" val="1686383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AE067-274F-414F-99BC-A9D5E55B131C}"/>
              </a:ext>
            </a:extLst>
          </p:cNvPr>
          <p:cNvSpPr>
            <a:spLocks noGrp="1"/>
          </p:cNvSpPr>
          <p:nvPr>
            <p:ph type="title"/>
          </p:nvPr>
        </p:nvSpPr>
        <p:spPr/>
        <p:txBody>
          <a:bodyPr/>
          <a:lstStyle/>
          <a:p>
            <a:pPr algn="ctr"/>
            <a:r>
              <a:rPr lang="en-US" b="1" dirty="0"/>
              <a:t>Living Interactive Posters as an assessment method</a:t>
            </a:r>
          </a:p>
        </p:txBody>
      </p:sp>
      <p:sp>
        <p:nvSpPr>
          <p:cNvPr id="3" name="Content Placeholder 2">
            <a:extLst>
              <a:ext uri="{FF2B5EF4-FFF2-40B4-BE49-F238E27FC236}">
                <a16:creationId xmlns:a16="http://schemas.microsoft.com/office/drawing/2014/main" id="{97B0FF98-3D24-0242-A1F7-2BFB39487F7B}"/>
              </a:ext>
            </a:extLst>
          </p:cNvPr>
          <p:cNvSpPr>
            <a:spLocks noGrp="1"/>
          </p:cNvSpPr>
          <p:nvPr>
            <p:ph idx="1"/>
          </p:nvPr>
        </p:nvSpPr>
        <p:spPr/>
        <p:txBody>
          <a:bodyPr/>
          <a:lstStyle/>
          <a:p>
            <a:r>
              <a:rPr lang="en-US" dirty="0"/>
              <a:t>Mounter, J. (2020) Living Interactive Posters.</a:t>
            </a:r>
          </a:p>
          <a:p>
            <a:pPr marL="0" indent="0">
              <a:buNone/>
            </a:pPr>
            <a:r>
              <a:rPr lang="en-US" dirty="0"/>
              <a:t>See </a:t>
            </a:r>
            <a:r>
              <a:rPr lang="en-US" dirty="0">
                <a:hlinkClick r:id="rId2"/>
              </a:rPr>
              <a:t>http://www.actionresearch.net/writings/mounter/joyassessment.pdf</a:t>
            </a:r>
            <a:endParaRPr lang="en-US" dirty="0"/>
          </a:p>
          <a:p>
            <a:pPr marL="0" indent="0">
              <a:buNone/>
            </a:pPr>
            <a:endParaRPr lang="en-US" dirty="0"/>
          </a:p>
        </p:txBody>
      </p:sp>
    </p:spTree>
    <p:extLst>
      <p:ext uri="{BB962C8B-B14F-4D97-AF65-F5344CB8AC3E}">
        <p14:creationId xmlns:p14="http://schemas.microsoft.com/office/powerpoint/2010/main" val="4089047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500</Words>
  <Application>Microsoft Macintosh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An Educational Response to Teaching, Learning and Assessment in the time of the pandemic.</vt:lpstr>
      <vt:lpstr>What is educational?</vt:lpstr>
      <vt:lpstr>Creating your living-educational-theory</vt:lpstr>
      <vt:lpstr>On-line educational conversations during the pandemic (time of writing 23 May 2020)</vt:lpstr>
      <vt:lpstr>Producing and sharing your living-poster</vt:lpstr>
      <vt:lpstr>Improving pedagogy in teaching, learning and assessment.</vt:lpstr>
      <vt:lpstr>Living Interactive Posters as an assessment method</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Educational Response to Teaching, Learning and Assessment in the time of the pandemic.</dc:title>
  <dc:creator>Microsoft Office User</dc:creator>
  <cp:lastModifiedBy>Microsoft Office User</cp:lastModifiedBy>
  <cp:revision>10</cp:revision>
  <dcterms:created xsi:type="dcterms:W3CDTF">2020-05-21T13:03:26Z</dcterms:created>
  <dcterms:modified xsi:type="dcterms:W3CDTF">2020-05-23T10:30:01Z</dcterms:modified>
</cp:coreProperties>
</file>