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7E03-9ECC-8348-862D-77002213CEF1}" type="datetimeFigureOut">
              <a:rPr lang="en-GB" smtClean="0"/>
              <a:pPr/>
              <a:t>11/6/23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B07D8-4AD9-AC47-8757-DBAAF25480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s://actionresearch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tionresearch.net/writings/jack/jwmhedgehillworkshop140623.pdf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ack@livingtheory.org" TargetMode="External"/><Relationship Id="rId4" Type="http://schemas.openxmlformats.org/officeDocument/2006/relationships/image" Target="../media/image6.jpeg"/><Relationship Id="rId5" Type="http://schemas.openxmlformats.org/officeDocument/2006/relationships/hyperlink" Target="https://www.actionresearch.net/writings/posters/homepage2023.pdf" TargetMode="External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tionresearch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9909"/>
            <a:ext cx="7772400" cy="2228272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Developing</a:t>
            </a:r>
            <a:r>
              <a:rPr lang="en-GB" sz="4000" b="1" dirty="0" smtClean="0"/>
              <a:t> international </a:t>
            </a:r>
            <a:br>
              <a:rPr lang="en-GB" sz="4000" b="1" dirty="0" smtClean="0"/>
            </a:br>
            <a:r>
              <a:rPr lang="en-GB" sz="4000" b="1" dirty="0" smtClean="0"/>
              <a:t>Scholarship </a:t>
            </a:r>
            <a:r>
              <a:rPr lang="en-GB" sz="4000" b="1" dirty="0"/>
              <a:t>of Teaching and Learning with</a:t>
            </a:r>
            <a:r>
              <a:rPr lang="en-GB" sz="4000" b="1" dirty="0" smtClean="0"/>
              <a:t> </a:t>
            </a:r>
            <a:br>
              <a:rPr lang="en-GB" sz="4000" b="1" dirty="0" smtClean="0"/>
            </a:br>
            <a:r>
              <a:rPr lang="en-GB" sz="4000" b="1" dirty="0" smtClean="0"/>
              <a:t>Living </a:t>
            </a:r>
            <a:r>
              <a:rPr lang="en-GB" sz="4000" b="1" dirty="0"/>
              <a:t>Educational Theory </a:t>
            </a:r>
            <a:r>
              <a:rPr lang="en-GB" sz="4000" b="1" dirty="0" smtClean="0"/>
              <a:t>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Jack Whitehead, </a:t>
            </a:r>
          </a:p>
          <a:p>
            <a:r>
              <a:rPr lang="en-GB" dirty="0" smtClean="0"/>
              <a:t>University of Cumbria, UK and North-West University, South Africa.</a:t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r>
              <a:rPr lang="en-GB" b="1" dirty="0" smtClean="0"/>
              <a:t>For presentation at the 2023 Conference of the International Society for the Scholarship of Teaching and Learning (</a:t>
            </a:r>
            <a:r>
              <a:rPr lang="en-GB" b="1" dirty="0" err="1" smtClean="0"/>
              <a:t>SoTL</a:t>
            </a:r>
            <a:r>
              <a:rPr lang="en-GB" b="1" dirty="0" smtClean="0"/>
              <a:t>) at Utrecht University 8-11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November, 2023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Living Educational Theory Research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567" y="3829357"/>
            <a:ext cx="7594273" cy="17511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/>
              <a:t>	A defining characteristic of Living Educational Theory Research </a:t>
            </a:r>
            <a:r>
              <a:rPr lang="en-GB" sz="2000" dirty="0"/>
              <a:t>is that a practitioner-researcher creates and shares </a:t>
            </a:r>
            <a:r>
              <a:rPr lang="en-GB" sz="2000" dirty="0" smtClean="0"/>
              <a:t>a </a:t>
            </a:r>
            <a:r>
              <a:rPr lang="en-GB" sz="2000" b="1" dirty="0" smtClean="0"/>
              <a:t>values-based</a:t>
            </a:r>
            <a:r>
              <a:rPr lang="en-GB" sz="2000" dirty="0" smtClean="0"/>
              <a:t> </a:t>
            </a:r>
            <a:r>
              <a:rPr lang="en-GB" sz="2000" dirty="0"/>
              <a:t>explanation of their educational influence in their own learning, in the learning of others and in the learning of the social formations within which the practice is located</a:t>
            </a:r>
            <a:r>
              <a:rPr lang="en-GB" sz="2000" dirty="0" smtClean="0"/>
              <a:t>.</a:t>
            </a:r>
          </a:p>
          <a:p>
            <a:endParaRPr lang="en-GB" sz="2000" dirty="0"/>
          </a:p>
        </p:txBody>
      </p:sp>
      <p:pic>
        <p:nvPicPr>
          <p:cNvPr id="7" name="Picture 6" descr="qrcode for jack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1" y="1180337"/>
            <a:ext cx="1096816" cy="1096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567" y="5580495"/>
            <a:ext cx="788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Whitehead, J. &amp; Huxtable, M. (2023): Why a focus on ‘what is educational?’ matters so much in reconstructing education?, </a:t>
            </a:r>
            <a:r>
              <a:rPr lang="en-GB" sz="1400" i="1" dirty="0" smtClean="0"/>
              <a:t>Irish Educational Studies</a:t>
            </a:r>
            <a:r>
              <a:rPr lang="en-GB" sz="1400" dirty="0" smtClean="0"/>
              <a:t>. </a:t>
            </a:r>
          </a:p>
        </p:txBody>
      </p:sp>
      <p:pic>
        <p:nvPicPr>
          <p:cNvPr id="9" name="Picture 8" descr="jack homepage 06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11" y="1417638"/>
            <a:ext cx="4293387" cy="1665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71947" y="3213469"/>
            <a:ext cx="370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https://actionresearch.net/</a:t>
            </a:r>
            <a:r>
              <a:rPr lang="en-US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9544"/>
          </a:xfrm>
        </p:spPr>
        <p:txBody>
          <a:bodyPr>
            <a:normAutofit/>
          </a:bodyPr>
          <a:lstStyle/>
          <a:p>
            <a:r>
              <a:rPr lang="en-GB" sz="2667" dirty="0"/>
              <a:t>A</a:t>
            </a:r>
            <a:r>
              <a:rPr lang="en-GB" sz="2667" dirty="0" smtClean="0"/>
              <a:t> Scholarship of Teaching and Learning - the need for a new epistemology emerging from Living Educational Theory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37" y="5384656"/>
            <a:ext cx="7248236" cy="97689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dirty="0" smtClean="0"/>
              <a:t>	Whitehead</a:t>
            </a:r>
            <a:r>
              <a:rPr lang="en-GB" dirty="0"/>
              <a:t>, J. &amp; Huxtable, M. (2023) Improving the scholarship of teaching and learning in higher education. Workshop</a:t>
            </a:r>
            <a:r>
              <a:rPr lang="en-GB" dirty="0" smtClean="0"/>
              <a:t> at </a:t>
            </a:r>
            <a:r>
              <a:rPr lang="en-GB" dirty="0"/>
              <a:t>the SOLSTICE/CTL </a:t>
            </a:r>
            <a:r>
              <a:rPr lang="en-GB" dirty="0" smtClean="0"/>
              <a:t>Conference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/>
              <a:t>Edge Hill University.</a:t>
            </a:r>
            <a:r>
              <a:rPr lang="en-GB" dirty="0" smtClean="0"/>
              <a:t>  </a:t>
            </a:r>
            <a:r>
              <a:rPr lang="en-GB" dirty="0">
                <a:hlinkClick r:id="rId2"/>
              </a:rPr>
              <a:t>https://www.actionresearch.net/writings/jack/jwmhedgehillworkshop140623.pdf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74274"/>
            <a:ext cx="4195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Educational Values in </a:t>
            </a:r>
            <a:r>
              <a:rPr lang="en-GB" sz="2000" b="1" dirty="0" err="1"/>
              <a:t>SoTL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The educational values in my scholarship of teaching and learning are being clarified and communicated with digital visual data my educational practice, with the use of a method of empathetic resonance. </a:t>
            </a:r>
          </a:p>
        </p:txBody>
      </p:sp>
      <p:pic>
        <p:nvPicPr>
          <p:cNvPr id="6" name="Picture 5" descr="simplewordcloud.com_1024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54" y="2609273"/>
            <a:ext cx="3186546" cy="2107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ack mag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65" y="2942831"/>
            <a:ext cx="2135908" cy="1957176"/>
          </a:xfrm>
          <a:prstGeom prst="ellipse">
            <a:avLst/>
          </a:prstGeom>
        </p:spPr>
      </p:pic>
      <p:pic>
        <p:nvPicPr>
          <p:cNvPr id="9" name="Picture 8" descr="nations toget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36" y="1624194"/>
            <a:ext cx="2251364" cy="1125682"/>
          </a:xfrm>
          <a:prstGeom prst="cloudCallout">
            <a:avLst>
              <a:gd name="adj1" fmla="val -54679"/>
              <a:gd name="adj2" fmla="val 87115"/>
            </a:avLst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0858"/>
          </a:xfrm>
        </p:spPr>
        <p:txBody>
          <a:bodyPr>
            <a:normAutofit fontScale="90000"/>
          </a:bodyPr>
          <a:lstStyle/>
          <a:p>
            <a:r>
              <a:rPr lang="en-GB" sz="3111" b="1" dirty="0" smtClean="0"/>
              <a:t>Creating a new ‘Collective Imaginary’ for a Scholarship of Teaching and Learning (</a:t>
            </a:r>
            <a:r>
              <a:rPr lang="en-GB" sz="3111" b="1" dirty="0" err="1" smtClean="0"/>
              <a:t>SoTL</a:t>
            </a:r>
            <a:r>
              <a:rPr lang="en-GB" sz="3111" b="1" dirty="0" smtClean="0"/>
              <a:t>) with values of human flourishing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4422" y="2187035"/>
            <a:ext cx="295630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‘Collective imaginary’ </a:t>
            </a:r>
            <a:r>
              <a:rPr lang="en-US" dirty="0" smtClean="0"/>
              <a:t>our collective ability to create social reality is perhaps out</a:t>
            </a:r>
            <a:r>
              <a:rPr lang="en-GB" dirty="0" smtClean="0"/>
              <a:t> </a:t>
            </a:r>
            <a:r>
              <a:rPr lang="en-US" dirty="0" smtClean="0"/>
              <a:t> most defining human capacity… an emergent property of the complex self-organisation of many minds with the capacity for symbolic language.</a:t>
            </a:r>
            <a:r>
              <a:rPr lang="en-GB" dirty="0" smtClean="0"/>
              <a:t>  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GB" sz="2800" dirty="0" smtClean="0"/>
              <a:t>Creating a new </a:t>
            </a:r>
            <a:r>
              <a:rPr lang="en-GB" sz="2800" dirty="0"/>
              <a:t>Collective </a:t>
            </a:r>
            <a:r>
              <a:rPr lang="en-GB" sz="2800" dirty="0" smtClean="0"/>
              <a:t>Imaginary with Living </a:t>
            </a:r>
            <a:r>
              <a:rPr lang="en-GB" sz="2800" dirty="0"/>
              <a:t>Educational Theory Research</a:t>
            </a:r>
            <a:r>
              <a:rPr lang="en-GB" sz="2800" dirty="0" smtClean="0"/>
              <a:t> to bring into being a world with values of human flourishing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695"/>
            <a:ext cx="2925619" cy="3818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2857" b="1" dirty="0" smtClean="0"/>
              <a:t>Benefit from</a:t>
            </a:r>
            <a:r>
              <a:rPr lang="en-GB" sz="2857" dirty="0" smtClean="0"/>
              <a:t>… papers, doctorates, books, resources freely accessible from </a:t>
            </a:r>
            <a:r>
              <a:rPr lang="en-US" sz="2857" dirty="0" smtClean="0">
                <a:hlinkClick r:id="rId2"/>
              </a:rPr>
              <a:t>https://actionresearch.net/</a:t>
            </a:r>
            <a:r>
              <a:rPr lang="en-US" sz="2857" dirty="0" smtClean="0"/>
              <a:t> </a:t>
            </a:r>
            <a:endParaRPr lang="en-GB" sz="2857" dirty="0" smtClean="0"/>
          </a:p>
          <a:p>
            <a:pPr>
              <a:buNone/>
            </a:pPr>
            <a:endParaRPr lang="en-GB" sz="2857" dirty="0" smtClean="0"/>
          </a:p>
          <a:p>
            <a:pPr>
              <a:buNone/>
            </a:pPr>
            <a:r>
              <a:rPr lang="en-GB" sz="2857" dirty="0" smtClean="0"/>
              <a:t>	</a:t>
            </a:r>
            <a:r>
              <a:rPr lang="en-GB" sz="2857" b="1" dirty="0" smtClean="0"/>
              <a:t>Contribute to </a:t>
            </a:r>
            <a:r>
              <a:rPr lang="en-GB" sz="2857" dirty="0" smtClean="0"/>
              <a:t>the creation of a new Collective Imaginary with values of </a:t>
            </a:r>
            <a:r>
              <a:rPr lang="en-GB" sz="2857" smtClean="0"/>
              <a:t>human </a:t>
            </a:r>
            <a:r>
              <a:rPr lang="en-GB" sz="2857" smtClean="0"/>
              <a:t>flourishing</a:t>
            </a:r>
            <a:r>
              <a:rPr lang="en-GB" sz="2857" smtClean="0"/>
              <a:t> </a:t>
            </a:r>
            <a:r>
              <a:rPr lang="en-GB" sz="2857" dirty="0" smtClean="0"/>
              <a:t>by sending your living-poster to </a:t>
            </a:r>
            <a:r>
              <a:rPr lang="en-GB" sz="2857" dirty="0" smtClean="0">
                <a:hlinkClick r:id="rId3"/>
              </a:rPr>
              <a:t>jack@livingtheory.org</a:t>
            </a:r>
            <a:r>
              <a:rPr lang="en-GB" sz="2857" dirty="0" smtClean="0"/>
              <a:t>  </a:t>
            </a:r>
            <a:r>
              <a:rPr lang="en-GB" dirty="0" smtClean="0"/>
              <a:t> </a:t>
            </a:r>
            <a:endParaRPr lang="en-GB" dirty="0"/>
          </a:p>
        </p:txBody>
      </p:sp>
      <p:pic>
        <p:nvPicPr>
          <p:cNvPr id="4" name="Picture 3" descr="1living posters home 2023 2909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823" y="3013364"/>
            <a:ext cx="4047706" cy="2863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2643" y="5876544"/>
            <a:ext cx="527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5"/>
              </a:rPr>
              <a:t>https://www.actionresearch.net/writings/posters/homepage2023.pdf</a:t>
            </a:r>
            <a:r>
              <a:rPr lang="en-GB" sz="1400" dirty="0" smtClean="0"/>
              <a:t> </a:t>
            </a:r>
            <a:endParaRPr lang="en-GB" sz="1400" dirty="0"/>
          </a:p>
        </p:txBody>
      </p:sp>
      <p:pic>
        <p:nvPicPr>
          <p:cNvPr id="7" name="Picture 6" descr="together-we-are-an-ocean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618" y="1859701"/>
            <a:ext cx="3346741" cy="1153663"/>
          </a:xfrm>
          <a:prstGeom prst="roundRect">
            <a:avLst>
              <a:gd name="adj" fmla="val 43641"/>
            </a:avLst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413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Developing international  Scholarship of Teaching and Learning with  Living Educational Theory Research</vt:lpstr>
      <vt:lpstr>Living Educational Theory Research </vt:lpstr>
      <vt:lpstr>A Scholarship of Teaching and Learning - the need for a new epistemology emerging from Living Educational Theory Research</vt:lpstr>
      <vt:lpstr>Creating a new ‘Collective Imaginary’ for a Scholarship of Teaching and Learning (SoTL) with values of human flourishing</vt:lpstr>
      <vt:lpstr>Creating a new Collective Imaginary with Living Educational Theory Research to bring into being a world with values of human flourishing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 Huxtable</dc:creator>
  <cp:lastModifiedBy>Marie Huxtable</cp:lastModifiedBy>
  <cp:revision>9</cp:revision>
  <dcterms:created xsi:type="dcterms:W3CDTF">2023-11-06T17:27:50Z</dcterms:created>
  <dcterms:modified xsi:type="dcterms:W3CDTF">2023-11-06T17:28:30Z</dcterms:modified>
</cp:coreProperties>
</file>