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56" r:id="rId3"/>
    <p:sldId id="265" r:id="rId4"/>
    <p:sldId id="271" r:id="rId5"/>
    <p:sldId id="272" r:id="rId6"/>
    <p:sldId id="259" r:id="rId7"/>
    <p:sldId id="273" r:id="rId8"/>
    <p:sldId id="274" r:id="rId9"/>
  </p:sldIdLst>
  <p:sldSz cx="9144000" cy="6858000" type="screen4x3"/>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84"/>
  </p:normalViewPr>
  <p:slideViewPr>
    <p:cSldViewPr snapToGrid="0" snapToObjects="1">
      <p:cViewPr>
        <p:scale>
          <a:sx n="92" d="100"/>
          <a:sy n="92" d="100"/>
        </p:scale>
        <p:origin x="3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BE95130-47D4-D146-BD37-EAE421E8D64E}" type="datetimeFigureOut">
              <a:rPr lang="en-GB" smtClean="0"/>
              <a:pPr/>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25C8E8-CB06-4B4E-A3F5-31384BE8FEE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95130-47D4-D146-BD37-EAE421E8D64E}" type="datetimeFigureOut">
              <a:rPr lang="en-GB" smtClean="0"/>
              <a:pPr/>
              <a:t>15/11/2020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5C8E8-CB06-4B4E-A3F5-31384BE8FE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266" y="1160319"/>
            <a:ext cx="7031498" cy="3042226"/>
          </a:xfrm>
        </p:spPr>
        <p:txBody>
          <a:bodyPr>
            <a:normAutofit fontScale="90000"/>
          </a:bodyPr>
          <a:lstStyle/>
          <a:p>
            <a:br>
              <a:rPr lang="en-GB" sz="2800" dirty="0">
                <a:latin typeface="Arial" panose="020B0604020202020204" pitchFamily="34" charset="0"/>
                <a:cs typeface="Arial" panose="020B0604020202020204" pitchFamily="34" charset="0"/>
              </a:rPr>
            </a:br>
            <a:r>
              <a:rPr lang="en-GB" sz="2800" dirty="0">
                <a:latin typeface="Arial"/>
                <a:cs typeface="Arial"/>
              </a:rPr>
              <a:t>The role of </a:t>
            </a:r>
            <a:r>
              <a:rPr lang="en-GB" sz="3100" dirty="0">
                <a:latin typeface="Arial"/>
                <a:cs typeface="Arial"/>
              </a:rPr>
              <a:t>Living Educational Theory Research </a:t>
            </a:r>
            <a:r>
              <a:rPr lang="en-GB" sz="2800" dirty="0">
                <a:latin typeface="Arial"/>
                <a:cs typeface="Arial"/>
              </a:rPr>
              <a:t>in imagining…</a:t>
            </a:r>
            <a:br>
              <a:rPr lang="en-GB" sz="2800" dirty="0">
                <a:latin typeface="Arial"/>
                <a:cs typeface="Arial"/>
              </a:rPr>
            </a:br>
            <a:br>
              <a:rPr lang="en-GB" sz="2800" dirty="0">
                <a:latin typeface="Arial"/>
                <a:cs typeface="Arial"/>
              </a:rPr>
            </a:br>
            <a:r>
              <a:rPr lang="en-GB" sz="2800" dirty="0">
                <a:latin typeface="Arial"/>
                <a:cs typeface="Arial"/>
              </a:rPr>
              <a:t> </a:t>
            </a:r>
            <a:r>
              <a:rPr lang="en-GB" sz="2800" i="1" dirty="0">
                <a:latin typeface="Arial"/>
                <a:cs typeface="Arial"/>
              </a:rPr>
              <a:t>Post-professional identities, ethics &amp; response-ability beyond professional standards.</a:t>
            </a:r>
            <a:br>
              <a:rPr lang="en-GB" sz="2800" i="1" dirty="0">
                <a:latin typeface="Arial"/>
                <a:cs typeface="Arial"/>
              </a:rPr>
            </a:br>
            <a:br>
              <a:rPr lang="en-GB" sz="2800" i="1" dirty="0">
                <a:latin typeface="Arial"/>
                <a:cs typeface="Arial"/>
              </a:rPr>
            </a:br>
            <a:r>
              <a:rPr lang="en-GB" sz="2400" dirty="0">
                <a:latin typeface="Arial"/>
                <a:cs typeface="Arial"/>
              </a:rPr>
              <a:t>Researching creatively across disciplines &amp; settings.</a:t>
            </a:r>
            <a:br>
              <a:rPr lang="en-GB" sz="2400" dirty="0"/>
            </a:br>
            <a:br>
              <a:rPr lang="en-GB" sz="2800" i="1" dirty="0">
                <a:latin typeface="Arial" panose="020B0604020202020204" pitchFamily="34" charset="0"/>
                <a:cs typeface="Arial" panose="020B0604020202020204" pitchFamily="34" charset="0"/>
              </a:rPr>
            </a:br>
            <a:endParaRPr lang="en-GB" sz="2800"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4500418"/>
            <a:ext cx="6400800" cy="1228436"/>
          </a:xfrm>
        </p:spPr>
        <p:txBody>
          <a:bodyPr>
            <a:normAutofit/>
          </a:bodyPr>
          <a:lstStyle/>
          <a:p>
            <a:pPr algn="ctr"/>
            <a:r>
              <a:rPr lang="en-GB" sz="2000" dirty="0"/>
              <a:t>Symposium by Jayne Coleman, Joy </a:t>
            </a:r>
            <a:r>
              <a:rPr lang="en-GB" sz="2000" dirty="0" err="1"/>
              <a:t>Mounter</a:t>
            </a:r>
            <a:r>
              <a:rPr lang="en-GB" sz="2000" dirty="0"/>
              <a:t>, Jack Whitehead, Marie Huxtable</a:t>
            </a:r>
          </a:p>
          <a:p>
            <a:pPr algn="ctr"/>
            <a:r>
              <a:rPr lang="en-GB" sz="2000" dirty="0"/>
              <a:t>IPDA conference 2020</a:t>
            </a:r>
          </a:p>
        </p:txBody>
      </p:sp>
    </p:spTree>
    <p:extLst>
      <p:ext uri="{BB962C8B-B14F-4D97-AF65-F5344CB8AC3E}">
        <p14:creationId xmlns:p14="http://schemas.microsoft.com/office/powerpoint/2010/main" val="272878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2000" dirty="0"/>
              <a:t>‘</a:t>
            </a:r>
            <a:r>
              <a:rPr lang="en-GB" sz="2000" b="1" dirty="0"/>
              <a:t>How can I contribute to improving opportunities for practitioner-researchers to contribute to and benefit from a global educational knowledgebase whatever their location, discipline or field of practice from a Living Educational Theory research perspective?’ </a:t>
            </a:r>
            <a:br>
              <a:rPr lang="en-GB" sz="2000" dirty="0"/>
            </a:br>
            <a:endParaRPr lang="en-GB" sz="2000" dirty="0"/>
          </a:p>
        </p:txBody>
      </p:sp>
      <p:sp>
        <p:nvSpPr>
          <p:cNvPr id="3" name="Subtitle 2"/>
          <p:cNvSpPr>
            <a:spLocks noGrp="1"/>
          </p:cNvSpPr>
          <p:nvPr>
            <p:ph type="subTitle" idx="1"/>
          </p:nvPr>
        </p:nvSpPr>
        <p:spPr/>
        <p:txBody>
          <a:bodyPr>
            <a:normAutofit/>
          </a:bodyPr>
          <a:lstStyle/>
          <a:p>
            <a:r>
              <a:rPr lang="en-GB" sz="1200" dirty="0"/>
              <a:t>Marie Huxtable, University of Cumbria, UK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364"/>
            <a:ext cx="8229600" cy="1330181"/>
          </a:xfrm>
        </p:spPr>
        <p:txBody>
          <a:bodyPr>
            <a:normAutofit fontScale="90000"/>
          </a:bodyPr>
          <a:lstStyle/>
          <a:p>
            <a:br>
              <a:rPr lang="en-GB" dirty="0"/>
            </a:br>
            <a:r>
              <a:rPr lang="en-GB" dirty="0"/>
              <a:t>Living Educational Theory research</a:t>
            </a:r>
            <a:br>
              <a:rPr lang="en-GB" dirty="0"/>
            </a:br>
            <a:r>
              <a:rPr lang="en-GB" sz="2222" dirty="0"/>
              <a:t>A form of professional educational practitioner self-study research</a:t>
            </a:r>
            <a:br>
              <a:rPr lang="en-GB" dirty="0"/>
            </a:br>
            <a:endParaRPr lang="en-GB" dirty="0"/>
          </a:p>
        </p:txBody>
      </p:sp>
      <p:sp>
        <p:nvSpPr>
          <p:cNvPr id="3" name="Content Placeholder 2"/>
          <p:cNvSpPr>
            <a:spLocks noGrp="1"/>
          </p:cNvSpPr>
          <p:nvPr>
            <p:ph idx="1"/>
          </p:nvPr>
        </p:nvSpPr>
        <p:spPr>
          <a:xfrm>
            <a:off x="457200" y="2135909"/>
            <a:ext cx="8229600" cy="3918527"/>
          </a:xfrm>
        </p:spPr>
        <p:txBody>
          <a:bodyPr>
            <a:noAutofit/>
          </a:bodyPr>
          <a:lstStyle/>
          <a:p>
            <a:r>
              <a:rPr lang="en-GB" sz="1800" dirty="0"/>
              <a:t>A living-educational-theory is the term coined by Whitehead (1985) for the valid explanations of a researcher for their explanation of the educational influence they have in their own learning, the learning of others and the learning of the social formations, which forms the complex ecology of the practice. </a:t>
            </a:r>
          </a:p>
          <a:p>
            <a:r>
              <a:rPr lang="en-GB" sz="1800" dirty="0"/>
              <a:t>A living-educational-theory is generated through the process of Living Educational Theory research.</a:t>
            </a:r>
          </a:p>
          <a:p>
            <a:r>
              <a:rPr lang="en-GB" sz="1800" dirty="0"/>
              <a:t>A practitioner engages in Living Educational Theory research when they take a professional responsibility for their educational practice. They take professional responsibility for their educational practice by researching into it to understand, improve and explain it and generate a valid values-based explanation of their educational influence in their own learning, the learning of others and the learning of the social formation within which they practice.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Symposium Threads</a:t>
            </a:r>
          </a:p>
        </p:txBody>
      </p:sp>
      <p:sp>
        <p:nvSpPr>
          <p:cNvPr id="3" name="Content Placeholder 2"/>
          <p:cNvSpPr>
            <a:spLocks noGrp="1"/>
          </p:cNvSpPr>
          <p:nvPr>
            <p:ph idx="1"/>
          </p:nvPr>
        </p:nvSpPr>
        <p:spPr>
          <a:xfrm>
            <a:off x="822960" y="1975043"/>
            <a:ext cx="7543800" cy="4023360"/>
          </a:xfrm>
        </p:spPr>
        <p:txBody>
          <a:bodyPr/>
          <a:lstStyle/>
          <a:p>
            <a:pPr>
              <a:buFont typeface="Arial" panose="020B0604020202020204" pitchFamily="34" charset="0"/>
              <a:buChar char="•"/>
            </a:pPr>
            <a:r>
              <a:rPr lang="en-GB" sz="2800" dirty="0"/>
              <a:t> Professionalism</a:t>
            </a:r>
          </a:p>
          <a:p>
            <a:pPr>
              <a:buFont typeface="Arial" panose="020B0604020202020204" pitchFamily="34" charset="0"/>
              <a:buChar char="•"/>
            </a:pPr>
            <a:r>
              <a:rPr lang="en-GB" sz="2800" dirty="0"/>
              <a:t> Educational Responsibility</a:t>
            </a:r>
          </a:p>
          <a:p>
            <a:pPr>
              <a:buFont typeface="Arial" panose="020B0604020202020204" pitchFamily="34" charset="0"/>
              <a:buChar char="•"/>
            </a:pPr>
            <a:r>
              <a:rPr lang="en-GB" sz="2800" dirty="0"/>
              <a:t> Educational Communities &amp; Conversation.</a:t>
            </a:r>
          </a:p>
        </p:txBody>
      </p:sp>
    </p:spTree>
    <p:extLst>
      <p:ext uri="{BB962C8B-B14F-4D97-AF65-F5344CB8AC3E}">
        <p14:creationId xmlns:p14="http://schemas.microsoft.com/office/powerpoint/2010/main" val="318899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Professionalism</a:t>
            </a:r>
          </a:p>
        </p:txBody>
      </p:sp>
      <p:sp>
        <p:nvSpPr>
          <p:cNvPr id="3" name="Content Placeholder 2"/>
          <p:cNvSpPr>
            <a:spLocks noGrp="1"/>
          </p:cNvSpPr>
          <p:nvPr>
            <p:ph idx="1"/>
          </p:nvPr>
        </p:nvSpPr>
        <p:spPr/>
        <p:txBody>
          <a:bodyPr>
            <a:normAutofit fontScale="70000" lnSpcReduction="20000"/>
          </a:bodyPr>
          <a:lstStyle/>
          <a:p>
            <a:pPr>
              <a:buNone/>
            </a:pPr>
            <a:r>
              <a:rPr lang="en-GB" sz="4286" dirty="0"/>
              <a:t>A professional</a:t>
            </a:r>
            <a:r>
              <a:rPr lang="en-GB" dirty="0"/>
              <a:t>: </a:t>
            </a:r>
          </a:p>
          <a:p>
            <a:r>
              <a:rPr lang="en-GB" dirty="0"/>
              <a:t>Practices with regard to ethical principles and codes of conduct of the field and culture within which practice is situated</a:t>
            </a:r>
          </a:p>
          <a:p>
            <a:r>
              <a:rPr lang="en-GB" dirty="0"/>
              <a:t>Holds them self to account for their practice with respect to the life-enhancing values they embody in their practice and which form their explanatory principles and evaluative standards of their practice</a:t>
            </a:r>
          </a:p>
          <a:p>
            <a:r>
              <a:rPr lang="en-GB" dirty="0"/>
              <a:t>Develops proficient practice by engaging in a programme of study and training to continually extend their knowledge, understanding and skills related to their field of practice</a:t>
            </a:r>
          </a:p>
          <a:p>
            <a:r>
              <a:rPr lang="en-GB" dirty="0"/>
              <a:t>Inquires and researches into their practice to improve it, test the validity of their claims to be improving their practice and contribute in the process to the growth of associated knowledge-bases.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GB" sz="3111" dirty="0"/>
              <a:t>Professionalism of educational practitioners: </a:t>
            </a:r>
            <a:endParaRPr lang="en-GB" dirty="0"/>
          </a:p>
        </p:txBody>
      </p:sp>
      <p:sp>
        <p:nvSpPr>
          <p:cNvPr id="3" name="Content Placeholder 2"/>
          <p:cNvSpPr>
            <a:spLocks noGrp="1"/>
          </p:cNvSpPr>
          <p:nvPr>
            <p:ph idx="1"/>
          </p:nvPr>
        </p:nvSpPr>
        <p:spPr/>
        <p:txBody>
          <a:bodyPr>
            <a:normAutofit fontScale="55000" lnSpcReduction="20000"/>
          </a:bodyPr>
          <a:lstStyle/>
          <a:p>
            <a:pPr lvl="0">
              <a:buNone/>
            </a:pPr>
            <a:r>
              <a:rPr lang="en-GB" dirty="0"/>
              <a:t>Professional educational practitioners:</a:t>
            </a:r>
          </a:p>
          <a:p>
            <a:pPr lvl="0"/>
            <a:endParaRPr lang="en-GB" dirty="0"/>
          </a:p>
          <a:p>
            <a:pPr lvl="0"/>
            <a:r>
              <a:rPr lang="en-GB" dirty="0"/>
              <a:t>Practice ‘ethically’ and ‘morally’ – ‘ethically’: practicing with respect to the values of the field of practice and culture, - ‘morally’: practicing with respect to ontological and social values the practitioner holds them self to account for in their practice</a:t>
            </a:r>
          </a:p>
          <a:p>
            <a:r>
              <a:rPr lang="en-GB" dirty="0"/>
              <a:t>Accept their educational responsibility to create and test the validity of knowledge of enhancing educational influences in learning, which contributes to a global educational knowledgebase</a:t>
            </a:r>
          </a:p>
          <a:p>
            <a:r>
              <a:rPr lang="en-GB" dirty="0"/>
              <a:t>Engage in a programme of study and training to continually extend their cognitive range and concern and their ability to engage in academic, intellectual and scholarly discourse</a:t>
            </a:r>
          </a:p>
          <a:p>
            <a:pPr lvl="0"/>
            <a:r>
              <a:rPr lang="en-GB" dirty="0"/>
              <a:t>Research to both create and contribute valid knowledge to progress knowledge of the field of practice and of educational knowledge, whether in ‘real time’ communication, for example in  tutoring apprentices or students, giving lectures  etc or in the form of artefacts that comprise valid knowledge, which contributes to a knowledgebase that can be accessed across time and space for example, in the form of journal papers.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Educational Responsibility</a:t>
            </a:r>
          </a:p>
        </p:txBody>
      </p:sp>
      <p:sp>
        <p:nvSpPr>
          <p:cNvPr id="3" name="Content Placeholder 2"/>
          <p:cNvSpPr>
            <a:spLocks noGrp="1"/>
          </p:cNvSpPr>
          <p:nvPr>
            <p:ph idx="1"/>
          </p:nvPr>
        </p:nvSpPr>
        <p:spPr/>
        <p:txBody>
          <a:bodyPr/>
          <a:lstStyle/>
          <a:p>
            <a:r>
              <a:rPr lang="en-GB" dirty="0"/>
              <a:t>The responsibility each person has to learn, lifelong, to live a satisfying, productive and worthwhile life for themselves and others, which contributes to the flourishing of their own humanity, the humanity of others and the flourishing of (Humanity) our species.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41545"/>
          </a:xfrm>
        </p:spPr>
        <p:txBody>
          <a:bodyPr>
            <a:noAutofit/>
          </a:bodyPr>
          <a:lstStyle/>
          <a:p>
            <a:r>
              <a:rPr lang="en-GB" sz="2000" dirty="0"/>
              <a:t>Developing professional educational practice in communities of practice through conversations</a:t>
            </a:r>
            <a:br>
              <a:rPr lang="en-GB" sz="2000" dirty="0"/>
            </a:br>
            <a:endParaRPr lang="en-GB" sz="2000" dirty="0"/>
          </a:p>
        </p:txBody>
      </p:sp>
      <p:sp>
        <p:nvSpPr>
          <p:cNvPr id="3" name="Content Placeholder 2"/>
          <p:cNvSpPr>
            <a:spLocks noGrp="1"/>
          </p:cNvSpPr>
          <p:nvPr>
            <p:ph idx="1"/>
          </p:nvPr>
        </p:nvSpPr>
        <p:spPr>
          <a:xfrm>
            <a:off x="457200" y="1316182"/>
            <a:ext cx="8229600" cy="4807527"/>
          </a:xfrm>
        </p:spPr>
        <p:txBody>
          <a:bodyPr>
            <a:normAutofit/>
          </a:bodyPr>
          <a:lstStyle/>
          <a:p>
            <a:r>
              <a:rPr lang="en-GB" sz="2000" dirty="0"/>
              <a:t>Practitioners share ideas and thoughts in communities of like minded  practitioners in conversation</a:t>
            </a:r>
          </a:p>
          <a:p>
            <a:r>
              <a:rPr lang="en-GB" sz="2000" dirty="0"/>
              <a:t>Educational practitioners clarify their best intent and help others do the same as they inquire into their educational practice in communities of educational practitioners in educational conversations. </a:t>
            </a:r>
          </a:p>
          <a:p>
            <a:r>
              <a:rPr lang="en-GB" sz="2000" dirty="0"/>
              <a:t>Professional educational practitioners create and test the validity of knowledge of enhancing educational influences in learning, which contributes to a global educational knowledgebase, as they research into their educational practice in communities of professional educational practitioners through educational research conversations. </a:t>
            </a:r>
          </a:p>
          <a:p>
            <a:endParaRPr lang="en-GB" sz="2000" dirty="0"/>
          </a:p>
          <a:p>
            <a:r>
              <a:rPr lang="en-GB" sz="2000" dirty="0"/>
              <a:t>The language of all these conversations is that of rational, intellectual discourse.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238</TotalTime>
  <Words>720</Words>
  <Application>Microsoft Macintosh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 The role of Living Educational Theory Research in imagining…   Post-professional identities, ethics &amp; response-ability beyond professional standards.  Researching creatively across disciplines &amp; settings.  </vt:lpstr>
      <vt:lpstr>‘How can I contribute to improving opportunities for practitioner-researchers to contribute to and benefit from a global educational knowledgebase whatever their location, discipline or field of practice from a Living Educational Theory research perspective?’  </vt:lpstr>
      <vt:lpstr> Living Educational Theory research A form of professional educational practitioner self-study research </vt:lpstr>
      <vt:lpstr>Symposium Threads</vt:lpstr>
      <vt:lpstr>Professionalism</vt:lpstr>
      <vt:lpstr>Professionalism of educational practitioners: </vt:lpstr>
      <vt:lpstr>Educational Responsibility</vt:lpstr>
      <vt:lpstr>Developing professional educational practice in communities of practice through conversations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contribute to improving opportunities for practitioner-researchers to contribute to and benefit from a global educational knowledgebase whatever their location, discipline or field of practice from a Living Educational Theory research perspective?’  </dc:title>
  <dc:creator>Marie Huxtable</dc:creator>
  <cp:lastModifiedBy>Microsoft Office User</cp:lastModifiedBy>
  <cp:revision>6</cp:revision>
  <dcterms:created xsi:type="dcterms:W3CDTF">2020-11-14T09:23:51Z</dcterms:created>
  <dcterms:modified xsi:type="dcterms:W3CDTF">2020-11-15T11:14:04Z</dcterms:modified>
</cp:coreProperties>
</file>