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66" r:id="rId4"/>
    <p:sldId id="261" r:id="rId5"/>
    <p:sldId id="263" r:id="rId6"/>
    <p:sldId id="258" r:id="rId7"/>
    <p:sldId id="267" r:id="rId8"/>
    <p:sldId id="260" r:id="rId9"/>
    <p:sldId id="259"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76" d="100"/>
          <a:sy n="76" d="100"/>
        </p:scale>
        <p:origin x="56" y="13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0525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9552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69489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43783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5364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6647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5378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797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88384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6841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300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62470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91147285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1" r:id="rId7"/>
    <p:sldLayoutId id="2147483702" r:id="rId8"/>
    <p:sldLayoutId id="2147483703" r:id="rId9"/>
    <p:sldLayoutId id="2147483704" r:id="rId10"/>
    <p:sldLayoutId id="2147483705" r:id="rId11"/>
    <p:sldLayoutId id="2147483707"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joysmounter@gmail.com"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3FE26B-D024-4C43-A59E-9C09A97E9EDD}"/>
              </a:ext>
            </a:extLst>
          </p:cNvPr>
          <p:cNvSpPr>
            <a:spLocks noGrp="1"/>
          </p:cNvSpPr>
          <p:nvPr>
            <p:ph type="ctrTitle"/>
          </p:nvPr>
        </p:nvSpPr>
        <p:spPr>
          <a:xfrm>
            <a:off x="643468" y="643467"/>
            <a:ext cx="4620584" cy="4567137"/>
          </a:xfrm>
        </p:spPr>
        <p:txBody>
          <a:bodyPr>
            <a:normAutofit/>
          </a:bodyPr>
          <a:lstStyle/>
          <a:p>
            <a:r>
              <a:rPr lang="en-GB" dirty="0"/>
              <a:t>Living Professionalism</a:t>
            </a:r>
            <a:br>
              <a:rPr lang="en-GB" dirty="0"/>
            </a:br>
            <a:br>
              <a:rPr lang="en-GB" dirty="0"/>
            </a:br>
            <a:endParaRPr lang="en-GB" dirty="0"/>
          </a:p>
        </p:txBody>
      </p:sp>
      <p:sp>
        <p:nvSpPr>
          <p:cNvPr id="3" name="Subtitle 2">
            <a:extLst>
              <a:ext uri="{FF2B5EF4-FFF2-40B4-BE49-F238E27FC236}">
                <a16:creationId xmlns:a16="http://schemas.microsoft.com/office/drawing/2014/main" id="{33525AD8-F8EA-49C3-A4A7-8EB4E5C2CDE8}"/>
              </a:ext>
            </a:extLst>
          </p:cNvPr>
          <p:cNvSpPr>
            <a:spLocks noGrp="1"/>
          </p:cNvSpPr>
          <p:nvPr>
            <p:ph type="subTitle" idx="1"/>
          </p:nvPr>
        </p:nvSpPr>
        <p:spPr>
          <a:xfrm>
            <a:off x="643467" y="5277684"/>
            <a:ext cx="4620584" cy="775494"/>
          </a:xfrm>
        </p:spPr>
        <p:txBody>
          <a:bodyPr>
            <a:normAutofit fontScale="92500" lnSpcReduction="20000"/>
          </a:bodyPr>
          <a:lstStyle/>
          <a:p>
            <a:r>
              <a:rPr lang="en-GB" dirty="0"/>
              <a:t>IPDA Conference</a:t>
            </a:r>
          </a:p>
          <a:p>
            <a:r>
              <a:rPr lang="en-GB" dirty="0"/>
              <a:t>                               </a:t>
            </a:r>
            <a:r>
              <a:rPr lang="en-GB" b="1" dirty="0"/>
              <a:t>Joy Mounter</a:t>
            </a:r>
          </a:p>
        </p:txBody>
      </p:sp>
      <p:pic>
        <p:nvPicPr>
          <p:cNvPr id="4" name="Picture 3">
            <a:extLst>
              <a:ext uri="{FF2B5EF4-FFF2-40B4-BE49-F238E27FC236}">
                <a16:creationId xmlns:a16="http://schemas.microsoft.com/office/drawing/2014/main" id="{36B62C69-4AB6-4E64-B5B6-023C6CFF9C3B}"/>
              </a:ext>
            </a:extLst>
          </p:cNvPr>
          <p:cNvPicPr>
            <a:picLocks noChangeAspect="1"/>
          </p:cNvPicPr>
          <p:nvPr/>
        </p:nvPicPr>
        <p:blipFill rotWithShape="1">
          <a:blip r:embed="rId2"/>
          <a:srcRect l="16727" r="31974"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78325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2716-EB90-482D-A807-25F0027C3699}"/>
              </a:ext>
            </a:extLst>
          </p:cNvPr>
          <p:cNvSpPr>
            <a:spLocks noGrp="1"/>
          </p:cNvSpPr>
          <p:nvPr>
            <p:ph type="title"/>
          </p:nvPr>
        </p:nvSpPr>
        <p:spPr/>
        <p:txBody>
          <a:bodyPr>
            <a:normAutofit fontScale="90000"/>
          </a:bodyPr>
          <a:lstStyle/>
          <a:p>
            <a:r>
              <a:rPr lang="en-GB" dirty="0"/>
              <a:t>Personal and Community </a:t>
            </a:r>
            <a:br>
              <a:rPr lang="en-GB" dirty="0"/>
            </a:br>
            <a:r>
              <a:rPr lang="en-GB" dirty="0"/>
              <a:t>                              Growth and Transformation </a:t>
            </a:r>
            <a:br>
              <a:rPr lang="en-GB" dirty="0"/>
            </a:br>
            <a:r>
              <a:rPr lang="en-GB" dirty="0"/>
              <a:t>                              </a:t>
            </a:r>
          </a:p>
        </p:txBody>
      </p:sp>
      <p:sp>
        <p:nvSpPr>
          <p:cNvPr id="3" name="Content Placeholder 2">
            <a:extLst>
              <a:ext uri="{FF2B5EF4-FFF2-40B4-BE49-F238E27FC236}">
                <a16:creationId xmlns:a16="http://schemas.microsoft.com/office/drawing/2014/main" id="{7E17EA9A-F5F8-4EE3-9A82-703283A7A4FB}"/>
              </a:ext>
            </a:extLst>
          </p:cNvPr>
          <p:cNvSpPr>
            <a:spLocks noGrp="1"/>
          </p:cNvSpPr>
          <p:nvPr>
            <p:ph idx="1"/>
          </p:nvPr>
        </p:nvSpPr>
        <p:spPr/>
        <p:txBody>
          <a:bodyPr>
            <a:normAutofit/>
          </a:bodyPr>
          <a:lstStyle/>
          <a:p>
            <a:r>
              <a:rPr lang="en-GB" dirty="0"/>
              <a:t>Personal – educational influences </a:t>
            </a:r>
            <a:r>
              <a:rPr lang="en-GB" b="1" dirty="0"/>
              <a:t>in your own learning</a:t>
            </a:r>
          </a:p>
          <a:p>
            <a:pPr marL="0" indent="0">
              <a:buNone/>
            </a:pPr>
            <a:endParaRPr lang="en-GB" b="1" dirty="0"/>
          </a:p>
          <a:p>
            <a:r>
              <a:rPr lang="en-GB" dirty="0"/>
              <a:t>Community – Research Peer Validation Communication - educational influences in the </a:t>
            </a:r>
            <a:r>
              <a:rPr lang="en-GB" b="1" dirty="0"/>
              <a:t>learning of others</a:t>
            </a:r>
          </a:p>
          <a:p>
            <a:pPr marL="0" indent="0">
              <a:buNone/>
            </a:pPr>
            <a:endParaRPr lang="en-GB" b="1" dirty="0"/>
          </a:p>
          <a:p>
            <a:r>
              <a:rPr lang="en-GB" dirty="0"/>
              <a:t>Educational influences </a:t>
            </a:r>
            <a:r>
              <a:rPr lang="en-GB" b="1" dirty="0"/>
              <a:t>in social formations </a:t>
            </a:r>
            <a:r>
              <a:rPr lang="en-GB" dirty="0"/>
              <a:t>– Inter-national Teacher Standards</a:t>
            </a:r>
          </a:p>
        </p:txBody>
      </p:sp>
    </p:spTree>
    <p:extLst>
      <p:ext uri="{BB962C8B-B14F-4D97-AF65-F5344CB8AC3E}">
        <p14:creationId xmlns:p14="http://schemas.microsoft.com/office/powerpoint/2010/main" val="541839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527A1-4F37-4269-AB29-3E4A23F3D2F4}"/>
              </a:ext>
            </a:extLst>
          </p:cNvPr>
          <p:cNvSpPr>
            <a:spLocks noGrp="1"/>
          </p:cNvSpPr>
          <p:nvPr>
            <p:ph type="title"/>
          </p:nvPr>
        </p:nvSpPr>
        <p:spPr>
          <a:xfrm>
            <a:off x="839788" y="640080"/>
            <a:ext cx="5075934" cy="2953512"/>
          </a:xfrm>
        </p:spPr>
        <p:txBody>
          <a:bodyPr/>
          <a:lstStyle/>
          <a:p>
            <a:r>
              <a:rPr lang="en-GB" dirty="0">
                <a:hlinkClick r:id="rId2"/>
              </a:rPr>
              <a:t>joysmounter@gmail.com</a:t>
            </a:r>
            <a:br>
              <a:rPr lang="en-GB" dirty="0"/>
            </a:br>
            <a:br>
              <a:rPr lang="en-GB" dirty="0"/>
            </a:br>
            <a:r>
              <a:rPr lang="en-GB" dirty="0"/>
              <a:t>Joy Mounter</a:t>
            </a:r>
          </a:p>
        </p:txBody>
      </p:sp>
      <p:sp>
        <p:nvSpPr>
          <p:cNvPr id="5" name="Content Placeholder 4">
            <a:extLst>
              <a:ext uri="{FF2B5EF4-FFF2-40B4-BE49-F238E27FC236}">
                <a16:creationId xmlns:a16="http://schemas.microsoft.com/office/drawing/2014/main" id="{455ECBB8-5917-4136-92B5-F332E2E31841}"/>
              </a:ext>
            </a:extLst>
          </p:cNvPr>
          <p:cNvSpPr>
            <a:spLocks noGrp="1"/>
          </p:cNvSpPr>
          <p:nvPr>
            <p:ph idx="1"/>
          </p:nvPr>
        </p:nvSpPr>
        <p:spPr/>
        <p:txBody>
          <a:bodyPr/>
          <a:lstStyle/>
          <a:p>
            <a:r>
              <a:rPr lang="en-GB" dirty="0"/>
              <a:t>Interested to know if my research is clear</a:t>
            </a:r>
          </a:p>
          <a:p>
            <a:r>
              <a:rPr lang="en-GB" dirty="0"/>
              <a:t>Any thoughts or links to your own research</a:t>
            </a:r>
          </a:p>
          <a:p>
            <a:r>
              <a:rPr lang="en-GB" dirty="0"/>
              <a:t>Questions </a:t>
            </a:r>
          </a:p>
        </p:txBody>
      </p:sp>
      <p:sp>
        <p:nvSpPr>
          <p:cNvPr id="6" name="Text Placeholder 5">
            <a:extLst>
              <a:ext uri="{FF2B5EF4-FFF2-40B4-BE49-F238E27FC236}">
                <a16:creationId xmlns:a16="http://schemas.microsoft.com/office/drawing/2014/main" id="{87A6D291-064A-4ABE-9843-F79016CE191B}"/>
              </a:ext>
            </a:extLst>
          </p:cNvPr>
          <p:cNvSpPr>
            <a:spLocks noGrp="1"/>
          </p:cNvSpPr>
          <p:nvPr>
            <p:ph type="body" sz="half" idx="2"/>
          </p:nvPr>
        </p:nvSpPr>
        <p:spPr/>
        <p:txBody>
          <a:bodyPr/>
          <a:lstStyle/>
          <a:p>
            <a:endParaRPr lang="en-GB" dirty="0"/>
          </a:p>
          <a:p>
            <a:endParaRPr lang="en-GB" dirty="0"/>
          </a:p>
          <a:p>
            <a:r>
              <a:rPr lang="en-GB" b="1" dirty="0"/>
              <a:t>www.spanglefish.com/allicanbe</a:t>
            </a:r>
          </a:p>
        </p:txBody>
      </p:sp>
    </p:spTree>
    <p:extLst>
      <p:ext uri="{BB962C8B-B14F-4D97-AF65-F5344CB8AC3E}">
        <p14:creationId xmlns:p14="http://schemas.microsoft.com/office/powerpoint/2010/main" val="401202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6D9116-716F-47D6-82AA-9C43CBED6991}"/>
              </a:ext>
            </a:extLst>
          </p:cNvPr>
          <p:cNvSpPr txBox="1"/>
          <p:nvPr/>
        </p:nvSpPr>
        <p:spPr>
          <a:xfrm>
            <a:off x="1706136" y="1572322"/>
            <a:ext cx="9099396" cy="3046988"/>
          </a:xfrm>
          <a:prstGeom prst="rect">
            <a:avLst/>
          </a:prstGeom>
          <a:noFill/>
        </p:spPr>
        <p:txBody>
          <a:bodyPr wrap="square">
            <a:spAutoFit/>
          </a:bodyPr>
          <a:lstStyle/>
          <a:p>
            <a:pPr algn="just"/>
            <a:r>
              <a:rPr lang="en-GB" sz="3200" dirty="0">
                <a:effectLst/>
                <a:latin typeface="Calibri" panose="020F0502020204030204" pitchFamily="34" charset="0"/>
                <a:ea typeface="Times New Roman" panose="02020603050405020304" pitchFamily="18" charset="0"/>
                <a:cs typeface="Calibri" panose="020F0502020204030204" pitchFamily="34" charset="0"/>
              </a:rPr>
              <a:t>This paper focuses on challenging orthodoxies and new imaginings of professional development of educational practitioners researching their teaching and learning. Professionalism and professional development are explored in terms of Living Professionalism.</a:t>
            </a:r>
            <a:endParaRPr lang="en-GB"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216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C714-9DC7-46C7-BD84-FD0C00512F3D}"/>
              </a:ext>
            </a:extLst>
          </p:cNvPr>
          <p:cNvSpPr>
            <a:spLocks noGrp="1"/>
          </p:cNvSpPr>
          <p:nvPr>
            <p:ph type="title"/>
          </p:nvPr>
        </p:nvSpPr>
        <p:spPr/>
        <p:txBody>
          <a:bodyPr/>
          <a:lstStyle/>
          <a:p>
            <a:r>
              <a:rPr lang="en-GB" dirty="0"/>
              <a:t>Challenging Orthodoxies</a:t>
            </a:r>
          </a:p>
        </p:txBody>
      </p:sp>
      <p:sp>
        <p:nvSpPr>
          <p:cNvPr id="3" name="Content Placeholder 2">
            <a:extLst>
              <a:ext uri="{FF2B5EF4-FFF2-40B4-BE49-F238E27FC236}">
                <a16:creationId xmlns:a16="http://schemas.microsoft.com/office/drawing/2014/main" id="{5A083881-D224-4B12-A698-596DF635CECD}"/>
              </a:ext>
            </a:extLst>
          </p:cNvPr>
          <p:cNvSpPr>
            <a:spLocks noGrp="1"/>
          </p:cNvSpPr>
          <p:nvPr>
            <p:ph idx="1"/>
          </p:nvPr>
        </p:nvSpPr>
        <p:spPr/>
        <p:txBody>
          <a:bodyPr/>
          <a:lstStyle/>
          <a:p>
            <a:pPr marL="0" indent="0">
              <a:buNone/>
            </a:pPr>
            <a:r>
              <a:rPr lang="en-GB" dirty="0"/>
              <a:t>Qualified teacher status – Teacher Standards</a:t>
            </a:r>
          </a:p>
          <a:p>
            <a:pPr marL="0" indent="0">
              <a:buNone/>
            </a:pPr>
            <a:r>
              <a:rPr lang="en-GB" dirty="0"/>
              <a:t>Continual professional development – INSET Days, Sage on</a:t>
            </a:r>
          </a:p>
          <a:p>
            <a:pPr marL="0" indent="0">
              <a:buNone/>
            </a:pPr>
            <a:r>
              <a:rPr lang="en-GB" dirty="0"/>
              <a:t>                                                                   the stage</a:t>
            </a:r>
          </a:p>
          <a:p>
            <a:pPr marL="0" indent="0">
              <a:buNone/>
            </a:pPr>
            <a:r>
              <a:rPr lang="en-GB" dirty="0">
                <a:solidFill>
                  <a:srgbClr val="FF0000"/>
                </a:solidFill>
              </a:rPr>
              <a:t>Research-based</a:t>
            </a:r>
            <a:r>
              <a:rPr lang="en-GB" dirty="0"/>
              <a:t> practice</a:t>
            </a:r>
          </a:p>
          <a:p>
            <a:pPr marL="0" indent="0">
              <a:buNone/>
            </a:pPr>
            <a:endParaRPr lang="en-GB" dirty="0"/>
          </a:p>
        </p:txBody>
      </p:sp>
    </p:spTree>
    <p:extLst>
      <p:ext uri="{BB962C8B-B14F-4D97-AF65-F5344CB8AC3E}">
        <p14:creationId xmlns:p14="http://schemas.microsoft.com/office/powerpoint/2010/main" val="50411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B4996A-56BC-4A55-98D2-477A3FD5DBD0}"/>
              </a:ext>
            </a:extLst>
          </p:cNvPr>
          <p:cNvSpPr>
            <a:spLocks noGrp="1"/>
          </p:cNvSpPr>
          <p:nvPr>
            <p:ph type="title"/>
          </p:nvPr>
        </p:nvSpPr>
        <p:spPr/>
        <p:txBody>
          <a:bodyPr/>
          <a:lstStyle/>
          <a:p>
            <a:r>
              <a:rPr lang="en-GB" dirty="0"/>
              <a:t>Challenging Limitations of Professionalism</a:t>
            </a:r>
          </a:p>
        </p:txBody>
      </p:sp>
      <p:sp>
        <p:nvSpPr>
          <p:cNvPr id="5" name="Content Placeholder 4">
            <a:extLst>
              <a:ext uri="{FF2B5EF4-FFF2-40B4-BE49-F238E27FC236}">
                <a16:creationId xmlns:a16="http://schemas.microsoft.com/office/drawing/2014/main" id="{87437AD9-50E3-467D-AE98-72F168417E27}"/>
              </a:ext>
            </a:extLst>
          </p:cNvPr>
          <p:cNvSpPr>
            <a:spLocks noGrp="1"/>
          </p:cNvSpPr>
          <p:nvPr>
            <p:ph idx="1"/>
          </p:nvPr>
        </p:nvSpPr>
        <p:spPr/>
        <p:txBody>
          <a:bodyPr/>
          <a:lstStyle/>
          <a:p>
            <a:r>
              <a:rPr lang="en-GB" sz="3200" dirty="0">
                <a:effectLst/>
                <a:latin typeface="Calibri" panose="020F0502020204030204" pitchFamily="34" charset="0"/>
                <a:ea typeface="Times New Roman" panose="02020603050405020304" pitchFamily="18" charset="0"/>
                <a:cs typeface="Calibri" panose="020F0502020204030204" pitchFamily="34" charset="0"/>
              </a:rPr>
              <a:t>Limitations of research include </a:t>
            </a:r>
            <a:r>
              <a:rPr lang="en-GB" sz="3200" dirty="0" err="1">
                <a:effectLst/>
                <a:latin typeface="Calibri" panose="020F0502020204030204" pitchFamily="34" charset="0"/>
                <a:ea typeface="Times New Roman" panose="02020603050405020304" pitchFamily="18" charset="0"/>
                <a:cs typeface="Calibri" panose="020F0502020204030204" pitchFamily="34" charset="0"/>
              </a:rPr>
              <a:t>Macbeath</a:t>
            </a:r>
            <a:r>
              <a:rPr lang="en-GB" sz="3200" dirty="0">
                <a:effectLst/>
                <a:latin typeface="Calibri" panose="020F0502020204030204" pitchFamily="34" charset="0"/>
                <a:ea typeface="Times New Roman" panose="02020603050405020304" pitchFamily="18" charset="0"/>
                <a:cs typeface="Calibri" panose="020F0502020204030204" pitchFamily="34" charset="0"/>
              </a:rPr>
              <a:t> (2014) and Clayton et al (2017) who link professional development and school improvement, describing how this can narrow the focus of Continual Professional Development to measurable outcomes, defined by OFSTED or the government.</a:t>
            </a:r>
            <a:endParaRPr lang="en-GB"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563037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5809-1713-4B11-909C-BFEA9244ABC6}"/>
              </a:ext>
            </a:extLst>
          </p:cNvPr>
          <p:cNvSpPr>
            <a:spLocks noGrp="1"/>
          </p:cNvSpPr>
          <p:nvPr>
            <p:ph type="title"/>
          </p:nvPr>
        </p:nvSpPr>
        <p:spPr/>
        <p:txBody>
          <a:bodyPr/>
          <a:lstStyle/>
          <a:p>
            <a:r>
              <a:rPr lang="en-GB" dirty="0"/>
              <a:t>Imagined Possibilities</a:t>
            </a:r>
          </a:p>
        </p:txBody>
      </p:sp>
      <p:sp>
        <p:nvSpPr>
          <p:cNvPr id="3" name="Content Placeholder 2">
            <a:extLst>
              <a:ext uri="{FF2B5EF4-FFF2-40B4-BE49-F238E27FC236}">
                <a16:creationId xmlns:a16="http://schemas.microsoft.com/office/drawing/2014/main" id="{9162DA12-C560-4302-9C81-D3E45DB89ACA}"/>
              </a:ext>
            </a:extLst>
          </p:cNvPr>
          <p:cNvSpPr>
            <a:spLocks noGrp="1"/>
          </p:cNvSpPr>
          <p:nvPr>
            <p:ph idx="1"/>
          </p:nvPr>
        </p:nvSpPr>
        <p:spPr/>
        <p:txBody>
          <a:bodyPr>
            <a:normAutofit lnSpcReduction="10000"/>
          </a:bodyPr>
          <a:lstStyle/>
          <a:p>
            <a:r>
              <a:rPr lang="en-GB" dirty="0"/>
              <a:t>Accepting Educational Responsibility</a:t>
            </a:r>
          </a:p>
          <a:p>
            <a:r>
              <a:rPr lang="en-GB" dirty="0"/>
              <a:t>EPR- Educational Practitioner Research</a:t>
            </a:r>
          </a:p>
          <a:p>
            <a:r>
              <a:rPr lang="en-GB" dirty="0"/>
              <a:t>Values-led practice</a:t>
            </a:r>
          </a:p>
          <a:p>
            <a:r>
              <a:rPr lang="en-GB" dirty="0"/>
              <a:t>International Teacher Research Standards </a:t>
            </a:r>
          </a:p>
          <a:p>
            <a:r>
              <a:rPr lang="en-GB" dirty="0"/>
              <a:t>Creation of a personal living-curriculum </a:t>
            </a:r>
          </a:p>
          <a:p>
            <a:r>
              <a:rPr lang="en-GB" dirty="0"/>
              <a:t>Research Peer Validation Community </a:t>
            </a:r>
          </a:p>
          <a:p>
            <a:pPr marL="0" indent="0">
              <a:buNone/>
            </a:pPr>
            <a:r>
              <a:rPr lang="en-GB" dirty="0"/>
              <a:t>             - Intellectual and scholarly educational discourse</a:t>
            </a:r>
          </a:p>
          <a:p>
            <a:pPr marL="0" indent="0">
              <a:buNone/>
            </a:pPr>
            <a:r>
              <a:rPr lang="en-GB" dirty="0"/>
              <a:t>             - </a:t>
            </a:r>
            <a:r>
              <a:rPr lang="en-GB" dirty="0" err="1"/>
              <a:t>Unbuntu</a:t>
            </a:r>
            <a:endParaRPr lang="en-GB" dirty="0"/>
          </a:p>
        </p:txBody>
      </p:sp>
    </p:spTree>
    <p:extLst>
      <p:ext uri="{BB962C8B-B14F-4D97-AF65-F5344CB8AC3E}">
        <p14:creationId xmlns:p14="http://schemas.microsoft.com/office/powerpoint/2010/main" val="320763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B2820-C342-43DD-BFC9-8523460C95F6}"/>
              </a:ext>
            </a:extLst>
          </p:cNvPr>
          <p:cNvSpPr>
            <a:spLocks noGrp="1"/>
          </p:cNvSpPr>
          <p:nvPr>
            <p:ph type="title"/>
          </p:nvPr>
        </p:nvSpPr>
        <p:spPr/>
        <p:txBody>
          <a:bodyPr/>
          <a:lstStyle/>
          <a:p>
            <a:r>
              <a:rPr lang="en-GB" dirty="0"/>
              <a:t>Living Professionalism</a:t>
            </a:r>
          </a:p>
        </p:txBody>
      </p:sp>
      <p:sp>
        <p:nvSpPr>
          <p:cNvPr id="3" name="Content Placeholder 2">
            <a:extLst>
              <a:ext uri="{FF2B5EF4-FFF2-40B4-BE49-F238E27FC236}">
                <a16:creationId xmlns:a16="http://schemas.microsoft.com/office/drawing/2014/main" id="{CB057CD8-86B9-47C0-86A3-A4D5D93A4D02}"/>
              </a:ext>
            </a:extLst>
          </p:cNvPr>
          <p:cNvSpPr>
            <a:spLocks noGrp="1"/>
          </p:cNvSpPr>
          <p:nvPr>
            <p:ph idx="1"/>
          </p:nvPr>
        </p:nvSpPr>
        <p:spPr/>
        <p:txBody>
          <a:bodyPr>
            <a:normAutofit fontScale="92500" lnSpcReduction="10000"/>
          </a:bodyPr>
          <a:lstStyle/>
          <a:p>
            <a:pPr marL="342900" lvl="0" indent="-342900">
              <a:buFont typeface="+mj-lt"/>
              <a:buAutoNum type="arabicPeriod"/>
              <a:tabLst>
                <a:tab pos="457200" algn="l"/>
              </a:tabLst>
            </a:pPr>
            <a:r>
              <a:rPr lang="en-GB" sz="2400" dirty="0">
                <a:effectLst/>
                <a:latin typeface="Calibri" panose="020F0502020204030204" pitchFamily="34" charset="0"/>
                <a:ea typeface="Times New Roman" panose="02020603050405020304" pitchFamily="18" charset="0"/>
                <a:cs typeface="Calibri" panose="020F0502020204030204" pitchFamily="34" charset="0"/>
              </a:rPr>
              <a:t>Acceptin</a:t>
            </a:r>
            <a:r>
              <a:rPr lang="en-GB" sz="2400" dirty="0">
                <a:latin typeface="Calibri" panose="020F0502020204030204" pitchFamily="34" charset="0"/>
                <a:ea typeface="Times New Roman" panose="02020603050405020304" pitchFamily="18" charset="0"/>
                <a:cs typeface="Calibri" panose="020F0502020204030204" pitchFamily="34" charset="0"/>
              </a:rPr>
              <a:t>g educational responsibility</a:t>
            </a:r>
            <a:endParaRPr lang="en-GB" sz="24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mj-lt"/>
              <a:buAutoNum type="arabicPeriod"/>
              <a:tabLst>
                <a:tab pos="457200" algn="l"/>
              </a:tabLst>
            </a:pPr>
            <a:r>
              <a:rPr lang="en-GB" sz="2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Research-led</a:t>
            </a:r>
            <a:r>
              <a:rPr lang="en-GB" sz="2400" dirty="0">
                <a:effectLst/>
                <a:latin typeface="Calibri" panose="020F0502020204030204" pitchFamily="34" charset="0"/>
                <a:ea typeface="Times New Roman" panose="02020603050405020304" pitchFamily="18" charset="0"/>
                <a:cs typeface="Calibri" panose="020F0502020204030204" pitchFamily="34" charset="0"/>
              </a:rPr>
              <a:t> educational practice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r>
              <a:rPr lang="en-GB" sz="2400" dirty="0">
                <a:effectLst/>
                <a:latin typeface="Calibri" panose="020F0502020204030204" pitchFamily="34" charset="0"/>
                <a:ea typeface="Times New Roman" panose="02020603050405020304" pitchFamily="18" charset="0"/>
                <a:cs typeface="Calibri" panose="020F0502020204030204" pitchFamily="34" charset="0"/>
              </a:rPr>
              <a:t>Given-curriculum of professional development comprising skills and knowledge defined by professional standards and government targets</a:t>
            </a: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r>
              <a:rPr lang="en-GB" sz="2400" dirty="0">
                <a:effectLst/>
                <a:latin typeface="Calibri" panose="020F0502020204030204" pitchFamily="34" charset="0"/>
                <a:ea typeface="Times New Roman" panose="02020603050405020304" pitchFamily="18" charset="0"/>
                <a:cs typeface="Calibri" panose="020F0502020204030204" pitchFamily="34" charset="0"/>
              </a:rPr>
              <a:t>A career commitment by professional educators researching and co-creating with their students their own living-curriculum as CPD</a:t>
            </a: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r>
              <a:rPr lang="en-GB" sz="2400" dirty="0">
                <a:effectLst/>
                <a:latin typeface="Calibri" panose="020F0502020204030204" pitchFamily="34" charset="0"/>
                <a:ea typeface="Times New Roman" panose="02020603050405020304" pitchFamily="18" charset="0"/>
                <a:cs typeface="Calibri" panose="020F0502020204030204" pitchFamily="34" charset="0"/>
              </a:rPr>
              <a:t>Co-creating values-led explanations of educational influence in their own learning, the learning of others and in the social formations they are part of adding to the flourishing of humanity and the educational knowledge-base</a:t>
            </a: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Research Peer Validation Communities of intellectual and scholarly educational discourse – networked internationally</a:t>
            </a:r>
          </a:p>
          <a:p>
            <a:endParaRPr lang="en-GB" dirty="0"/>
          </a:p>
        </p:txBody>
      </p:sp>
    </p:spTree>
    <p:extLst>
      <p:ext uri="{BB962C8B-B14F-4D97-AF65-F5344CB8AC3E}">
        <p14:creationId xmlns:p14="http://schemas.microsoft.com/office/powerpoint/2010/main" val="118503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24064-915A-45DE-B8B6-9BE3DB58F170}"/>
              </a:ext>
            </a:extLst>
          </p:cNvPr>
          <p:cNvSpPr>
            <a:spLocks noGrp="1"/>
          </p:cNvSpPr>
          <p:nvPr>
            <p:ph type="title"/>
          </p:nvPr>
        </p:nvSpPr>
        <p:spPr/>
        <p:txBody>
          <a:bodyPr/>
          <a:lstStyle/>
          <a:p>
            <a:r>
              <a:rPr lang="en-GB" dirty="0"/>
              <a:t>Accepting Educational </a:t>
            </a:r>
            <a:br>
              <a:rPr lang="en-GB" dirty="0"/>
            </a:br>
            <a:r>
              <a:rPr lang="en-GB" dirty="0"/>
              <a:t>Responsibility</a:t>
            </a:r>
          </a:p>
        </p:txBody>
      </p:sp>
      <p:sp>
        <p:nvSpPr>
          <p:cNvPr id="3" name="Content Placeholder 2">
            <a:extLst>
              <a:ext uri="{FF2B5EF4-FFF2-40B4-BE49-F238E27FC236}">
                <a16:creationId xmlns:a16="http://schemas.microsoft.com/office/drawing/2014/main" id="{CCDDEBB3-506A-4FEB-9FCC-46B83B1737A3}"/>
              </a:ext>
            </a:extLst>
          </p:cNvPr>
          <p:cNvSpPr>
            <a:spLocks noGrp="1"/>
          </p:cNvSpPr>
          <p:nvPr>
            <p:ph idx="1"/>
          </p:nvPr>
        </p:nvSpPr>
        <p:spPr/>
        <p:txBody>
          <a:bodyPr/>
          <a:lstStyle/>
          <a:p>
            <a:pPr marL="0" indent="0">
              <a:lnSpc>
                <a:spcPct val="90000"/>
              </a:lnSpc>
              <a:spcAft>
                <a:spcPts val="800"/>
              </a:spcAft>
              <a:buNone/>
            </a:pPr>
            <a:r>
              <a:rPr lang="en-GB"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Accepting Educational Responsibility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Educational practitioners accepting educational responsibility for their own professional development. Teacher Standards are the minimum requirement to qualify as a teacher, but by accepting educational responsibility practitioners continue their professional development. This takes the form of researching their practice as they draw on their values to define their educational influences in learning. </a:t>
            </a:r>
          </a:p>
          <a:p>
            <a:endParaRPr lang="en-GB" dirty="0"/>
          </a:p>
        </p:txBody>
      </p:sp>
      <p:sp>
        <p:nvSpPr>
          <p:cNvPr id="4" name="Text Placeholder 3">
            <a:extLst>
              <a:ext uri="{FF2B5EF4-FFF2-40B4-BE49-F238E27FC236}">
                <a16:creationId xmlns:a16="http://schemas.microsoft.com/office/drawing/2014/main" id="{C6D837E9-E094-4E71-9654-DEDA6A72D593}"/>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79674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8E04-E337-4403-B530-FE020E8DD1AC}"/>
              </a:ext>
            </a:extLst>
          </p:cNvPr>
          <p:cNvSpPr>
            <a:spLocks noGrp="1"/>
          </p:cNvSpPr>
          <p:nvPr>
            <p:ph type="title"/>
          </p:nvPr>
        </p:nvSpPr>
        <p:spPr/>
        <p:txBody>
          <a:bodyPr/>
          <a:lstStyle/>
          <a:p>
            <a:r>
              <a:rPr lang="en-GB" dirty="0"/>
              <a:t>Going Beyond Professional Standards -</a:t>
            </a:r>
            <a:br>
              <a:rPr lang="en-GB" dirty="0"/>
            </a:br>
            <a:r>
              <a:rPr lang="en-GB" dirty="0"/>
              <a:t>Challenging Orthodoxies</a:t>
            </a:r>
          </a:p>
        </p:txBody>
      </p:sp>
      <p:sp>
        <p:nvSpPr>
          <p:cNvPr id="3" name="Content Placeholder 2">
            <a:extLst>
              <a:ext uri="{FF2B5EF4-FFF2-40B4-BE49-F238E27FC236}">
                <a16:creationId xmlns:a16="http://schemas.microsoft.com/office/drawing/2014/main" id="{CCCF1079-3C83-47F2-BD26-C4549436426B}"/>
              </a:ext>
            </a:extLst>
          </p:cNvPr>
          <p:cNvSpPr>
            <a:spLocks noGrp="1"/>
          </p:cNvSpPr>
          <p:nvPr>
            <p:ph idx="1"/>
          </p:nvPr>
        </p:nvSpPr>
        <p:spPr/>
        <p:txBody>
          <a:bodyPr>
            <a:normAutofit fontScale="47500" lnSpcReduction="20000"/>
          </a:bodyPr>
          <a:lstStyle/>
          <a:p>
            <a:r>
              <a:rPr lang="en-GB" sz="3300" dirty="0"/>
              <a:t>Teacher Standards England (</a:t>
            </a:r>
          </a:p>
          <a:p>
            <a:r>
              <a:rPr lang="en-GB" sz="3300" dirty="0"/>
              <a:t>Headteacher Standards England (</a:t>
            </a:r>
          </a:p>
          <a:p>
            <a:endParaRPr lang="en-GB" sz="3300" dirty="0"/>
          </a:p>
          <a:p>
            <a:pPr marL="0" indent="0">
              <a:buNone/>
            </a:pPr>
            <a:r>
              <a:rPr lang="en-GB" sz="3300" dirty="0"/>
              <a:t>Accepting educational responsibility for your own personalised career structure</a:t>
            </a:r>
          </a:p>
          <a:p>
            <a:pPr marL="0" indent="0">
              <a:buNone/>
            </a:pPr>
            <a:endParaRPr lang="en-GB" sz="3300" dirty="0"/>
          </a:p>
          <a:p>
            <a:pPr marL="0" indent="0">
              <a:buNone/>
            </a:pPr>
            <a:r>
              <a:rPr lang="en-GB" sz="3300" dirty="0"/>
              <a:t>International Professional Teacher Standards:</a:t>
            </a:r>
          </a:p>
          <a:p>
            <a:pPr>
              <a:buFontTx/>
              <a:buChar char="-"/>
            </a:pPr>
            <a:r>
              <a:rPr lang="en-GB" sz="3300" dirty="0"/>
              <a:t>Accepting educational responsibilities</a:t>
            </a:r>
          </a:p>
          <a:p>
            <a:pPr>
              <a:buFontTx/>
              <a:buChar char="-"/>
            </a:pPr>
            <a:r>
              <a:rPr lang="en-GB" sz="3300" dirty="0"/>
              <a:t>Educational practitioner researcher as CPD</a:t>
            </a:r>
          </a:p>
          <a:p>
            <a:pPr>
              <a:buFontTx/>
              <a:buChar char="-"/>
            </a:pPr>
            <a:r>
              <a:rPr lang="en-GB" sz="3300" dirty="0"/>
              <a:t>Values-led educational practitioner</a:t>
            </a:r>
          </a:p>
          <a:p>
            <a:pPr>
              <a:buFontTx/>
              <a:buChar char="-"/>
            </a:pPr>
            <a:r>
              <a:rPr lang="en-GB" sz="3300" dirty="0"/>
              <a:t>Part of a Research Peer Validation Community enabling Intellectual and scholarly discourse</a:t>
            </a:r>
          </a:p>
          <a:p>
            <a:pPr>
              <a:buFontTx/>
              <a:buChar char="-"/>
            </a:pPr>
            <a:r>
              <a:rPr lang="en-GB" sz="3300" dirty="0"/>
              <a:t>Contributing to the flourishing of humanity</a:t>
            </a:r>
          </a:p>
          <a:p>
            <a:pPr>
              <a:buFontTx/>
              <a:buChar char="-"/>
            </a:pPr>
            <a:r>
              <a:rPr lang="en-GB" sz="3300" dirty="0"/>
              <a:t>Contributing to the professional knowledge-base</a:t>
            </a:r>
          </a:p>
          <a:p>
            <a:pPr>
              <a:buFontTx/>
              <a:buChar char="-"/>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98423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377CB-9C4F-4EF7-900D-563BDFE47834}"/>
              </a:ext>
            </a:extLst>
          </p:cNvPr>
          <p:cNvSpPr>
            <a:spLocks noGrp="1"/>
          </p:cNvSpPr>
          <p:nvPr>
            <p:ph type="title"/>
          </p:nvPr>
        </p:nvSpPr>
        <p:spPr/>
        <p:txBody>
          <a:bodyPr/>
          <a:lstStyle/>
          <a:p>
            <a:r>
              <a:rPr lang="en-GB" dirty="0"/>
              <a:t>Living Educational Theory research </a:t>
            </a:r>
          </a:p>
        </p:txBody>
      </p:sp>
      <p:sp>
        <p:nvSpPr>
          <p:cNvPr id="3" name="Content Placeholder 2">
            <a:extLst>
              <a:ext uri="{FF2B5EF4-FFF2-40B4-BE49-F238E27FC236}">
                <a16:creationId xmlns:a16="http://schemas.microsoft.com/office/drawing/2014/main" id="{B1E5FECD-FA4F-4D17-9D4F-D2FEC6F41014}"/>
              </a:ext>
            </a:extLst>
          </p:cNvPr>
          <p:cNvSpPr>
            <a:spLocks noGrp="1"/>
          </p:cNvSpPr>
          <p:nvPr>
            <p:ph idx="1"/>
          </p:nvPr>
        </p:nvSpPr>
        <p:spPr/>
        <p:txBody>
          <a:bodyPr>
            <a:normAutofit fontScale="92500" lnSpcReduction="10000"/>
          </a:bodyPr>
          <a:lstStyle/>
          <a:p>
            <a:r>
              <a:rPr lang="en-GB" dirty="0"/>
              <a:t>Jack Whitehead, 1989</a:t>
            </a:r>
          </a:p>
          <a:p>
            <a:r>
              <a:rPr lang="en-GB" dirty="0"/>
              <a:t>Practitioner research, living-contradictions as research questions</a:t>
            </a:r>
          </a:p>
          <a:p>
            <a:r>
              <a:rPr lang="en-GB" dirty="0"/>
              <a:t>Values-led – explanatory principles and standards of judgement</a:t>
            </a:r>
          </a:p>
          <a:p>
            <a:r>
              <a:rPr lang="en-GB" dirty="0"/>
              <a:t>My living-educational-theory research methodology</a:t>
            </a:r>
          </a:p>
          <a:p>
            <a:r>
              <a:rPr lang="en-GB" dirty="0"/>
              <a:t>Educational influences in my own learning, the learning of others and in the social formations I am part of</a:t>
            </a:r>
          </a:p>
          <a:p>
            <a:r>
              <a:rPr lang="en-GB" dirty="0"/>
              <a:t>Contributing to the flourishing of humanity</a:t>
            </a:r>
          </a:p>
        </p:txBody>
      </p:sp>
    </p:spTree>
    <p:extLst>
      <p:ext uri="{BB962C8B-B14F-4D97-AF65-F5344CB8AC3E}">
        <p14:creationId xmlns:p14="http://schemas.microsoft.com/office/powerpoint/2010/main" val="3821225081"/>
      </p:ext>
    </p:extLst>
  </p:cSld>
  <p:clrMapOvr>
    <a:masterClrMapping/>
  </p:clrMapOvr>
</p:sld>
</file>

<file path=ppt/theme/theme1.xml><?xml version="1.0" encoding="utf-8"?>
<a:theme xmlns:a="http://schemas.openxmlformats.org/drawingml/2006/main" name="BrushVTI">
  <a:themeElements>
    <a:clrScheme name="AnalogousFromLightSeedRightStep">
      <a:dk1>
        <a:srgbClr val="000000"/>
      </a:dk1>
      <a:lt1>
        <a:srgbClr val="FFFFFF"/>
      </a:lt1>
      <a:dk2>
        <a:srgbClr val="243441"/>
      </a:dk2>
      <a:lt2>
        <a:srgbClr val="E8E2E4"/>
      </a:lt2>
      <a:accent1>
        <a:srgbClr val="3AB384"/>
      </a:accent1>
      <a:accent2>
        <a:srgbClr val="3CB1B5"/>
      </a:accent2>
      <a:accent3>
        <a:srgbClr val="57A8E8"/>
      </a:accent3>
      <a:accent4>
        <a:srgbClr val="5166E8"/>
      </a:accent4>
      <a:accent5>
        <a:srgbClr val="9371EC"/>
      </a:accent5>
      <a:accent6>
        <a:srgbClr val="BA51E8"/>
      </a:accent6>
      <a:hlink>
        <a:srgbClr val="AE6984"/>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10057</TotalTime>
  <Words>489</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Century Gothic</vt:lpstr>
      <vt:lpstr>BrushVTI</vt:lpstr>
      <vt:lpstr>Living Professionalism  </vt:lpstr>
      <vt:lpstr>PowerPoint Presentation</vt:lpstr>
      <vt:lpstr>Challenging Orthodoxies</vt:lpstr>
      <vt:lpstr>Challenging Limitations of Professionalism</vt:lpstr>
      <vt:lpstr>Imagined Possibilities</vt:lpstr>
      <vt:lpstr>Living Professionalism</vt:lpstr>
      <vt:lpstr>Accepting Educational  Responsibility</vt:lpstr>
      <vt:lpstr>Going Beyond Professional Standards - Challenging Orthodoxies</vt:lpstr>
      <vt:lpstr>Living Educational Theory research </vt:lpstr>
      <vt:lpstr>Personal and Community                                Growth and Transformation                                </vt:lpstr>
      <vt:lpstr>joysmounter@gmail.com  Joy Mounter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Professionalism</dc:title>
  <dc:creator>joysm</dc:creator>
  <cp:lastModifiedBy> </cp:lastModifiedBy>
  <cp:revision>39</cp:revision>
  <dcterms:created xsi:type="dcterms:W3CDTF">2020-11-14T09:11:23Z</dcterms:created>
  <dcterms:modified xsi:type="dcterms:W3CDTF">2020-11-21T18:06:20Z</dcterms:modified>
</cp:coreProperties>
</file>