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3" r:id="rId3"/>
    <p:sldId id="257" r:id="rId4"/>
    <p:sldId id="258" r:id="rId5"/>
    <p:sldId id="259" r:id="rId6"/>
    <p:sldId id="260" r:id="rId7"/>
    <p:sldId id="262"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03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054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26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50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19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4745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1915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715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11/18/2020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419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11/18/2020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239297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347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11/18/2020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863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062" y="2346036"/>
            <a:ext cx="9642377" cy="1062347"/>
          </a:xfrm>
        </p:spPr>
        <p:txBody>
          <a:bodyPr>
            <a:normAutofit fontScale="90000"/>
          </a:bodyPr>
          <a:lstStyle/>
          <a:p>
            <a:pPr algn="ctr"/>
            <a:r>
              <a:rPr lang="en-GB" sz="2800" dirty="0" smtClean="0">
                <a:latin typeface="Arial" panose="020B0604020202020204" pitchFamily="34" charset="0"/>
                <a:cs typeface="Arial" panose="020B0604020202020204" pitchFamily="34" charset="0"/>
              </a:rPr>
              <a:t>The role of </a:t>
            </a:r>
            <a:r>
              <a:rPr lang="en-GB" sz="3100" dirty="0" smtClean="0">
                <a:latin typeface="Arial" panose="020B0604020202020204" pitchFamily="34" charset="0"/>
                <a:cs typeface="Arial" panose="020B0604020202020204" pitchFamily="34" charset="0"/>
              </a:rPr>
              <a:t>Living Educational Theory Research </a:t>
            </a:r>
            <a:r>
              <a:rPr lang="en-GB" sz="2800" dirty="0" smtClean="0">
                <a:latin typeface="Arial" panose="020B0604020202020204" pitchFamily="34" charset="0"/>
                <a:cs typeface="Arial" panose="020B0604020202020204" pitchFamily="34" charset="0"/>
              </a:rPr>
              <a:t>in imagining…</a:t>
            </a:r>
            <a:br>
              <a:rPr lang="en-GB" sz="2800" dirty="0" smtClean="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t>
            </a:r>
            <a:r>
              <a:rPr lang="en-GB" sz="2800" i="1" dirty="0" smtClean="0">
                <a:latin typeface="Arial" panose="020B0604020202020204" pitchFamily="34" charset="0"/>
                <a:cs typeface="Arial" panose="020B0604020202020204" pitchFamily="34" charset="0"/>
              </a:rPr>
              <a:t>Post-professional identities, ethics &amp; response-ability beyond professional standards.</a:t>
            </a:r>
            <a:endParaRPr lang="en-GB" sz="2800" i="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ctr"/>
            <a:r>
              <a:rPr lang="en-GB" dirty="0" smtClean="0"/>
              <a:t>Researching creatively across disciplines &amp; settings</a:t>
            </a:r>
            <a:endParaRPr lang="en-GB" dirty="0"/>
          </a:p>
        </p:txBody>
      </p:sp>
    </p:spTree>
    <p:extLst>
      <p:ext uri="{BB962C8B-B14F-4D97-AF65-F5344CB8AC3E}">
        <p14:creationId xmlns:p14="http://schemas.microsoft.com/office/powerpoint/2010/main" val="2728782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dirty="0"/>
              <a:t>How am I Supporting  Professional Development in Physiotherapy Educational Practice through Living Educational Theory </a:t>
            </a:r>
            <a:r>
              <a:rPr lang="en-GB" sz="2800" dirty="0" smtClean="0"/>
              <a:t>Research</a:t>
            </a:r>
            <a:r>
              <a:rPr lang="en-GB" sz="2800" dirty="0"/>
              <a:t>?</a:t>
            </a:r>
          </a:p>
        </p:txBody>
      </p:sp>
      <p:sp>
        <p:nvSpPr>
          <p:cNvPr id="3" name="Content Placeholder 2"/>
          <p:cNvSpPr>
            <a:spLocks noGrp="1"/>
          </p:cNvSpPr>
          <p:nvPr>
            <p:ph idx="1"/>
          </p:nvPr>
        </p:nvSpPr>
        <p:spPr>
          <a:xfrm>
            <a:off x="1097280" y="1965807"/>
            <a:ext cx="10058400" cy="4023360"/>
          </a:xfrm>
        </p:spPr>
        <p:txBody>
          <a:bodyPr>
            <a:normAutofit/>
          </a:bodyPr>
          <a:lstStyle/>
          <a:p>
            <a:pPr>
              <a:buFont typeface="Arial" panose="020B0604020202020204" pitchFamily="34" charset="0"/>
              <a:buChar char="•"/>
            </a:pPr>
            <a:r>
              <a:rPr lang="en-GB" dirty="0" smtClean="0"/>
              <a:t> </a:t>
            </a:r>
            <a:r>
              <a:rPr lang="en-GB" dirty="0" err="1"/>
              <a:t>Sparkes</a:t>
            </a:r>
            <a:r>
              <a:rPr lang="en-GB" dirty="0"/>
              <a:t> (2002) describe Physiotherapy [Academic] Educators as </a:t>
            </a:r>
            <a:r>
              <a:rPr lang="en-GB" dirty="0">
                <a:solidFill>
                  <a:schemeClr val="accent2">
                    <a:lumMod val="75000"/>
                  </a:schemeClr>
                </a:solidFill>
              </a:rPr>
              <a:t>‘the producers of future professionals and the aspirational creators of a profession</a:t>
            </a:r>
            <a:r>
              <a:rPr lang="en-GB" dirty="0" smtClean="0">
                <a:solidFill>
                  <a:schemeClr val="accent2">
                    <a:lumMod val="75000"/>
                  </a:schemeClr>
                </a:solidFill>
              </a:rPr>
              <a:t>’</a:t>
            </a:r>
            <a:r>
              <a:rPr lang="en-GB" dirty="0" smtClean="0"/>
              <a:t> </a:t>
            </a:r>
            <a:r>
              <a:rPr lang="en-GB" baseline="30000" dirty="0" smtClean="0"/>
              <a:t>(1)</a:t>
            </a:r>
            <a:r>
              <a:rPr lang="en-GB" dirty="0" smtClean="0"/>
              <a:t>. </a:t>
            </a:r>
          </a:p>
          <a:p>
            <a:pPr marL="0" indent="0">
              <a:buNone/>
            </a:pPr>
            <a:r>
              <a:rPr lang="en-GB" b="1" dirty="0" smtClean="0"/>
              <a:t>However…</a:t>
            </a:r>
            <a:r>
              <a:rPr lang="en-GB" dirty="0" smtClean="0"/>
              <a:t> Academics </a:t>
            </a:r>
            <a:r>
              <a:rPr lang="en-GB" dirty="0"/>
              <a:t>undergo a </a:t>
            </a:r>
            <a:r>
              <a:rPr lang="en-GB" dirty="0">
                <a:solidFill>
                  <a:schemeClr val="accent2">
                    <a:lumMod val="75000"/>
                  </a:schemeClr>
                </a:solidFill>
              </a:rPr>
              <a:t>‘transformation of identity…where [they] retain discipline background, but undergo significant…changes in nature and structure of what they do and how they do it [their practice]</a:t>
            </a:r>
            <a:r>
              <a:rPr lang="en-GB" dirty="0"/>
              <a:t>’ </a:t>
            </a:r>
            <a:r>
              <a:rPr lang="en-GB" baseline="30000" dirty="0" smtClean="0"/>
              <a:t>(2)</a:t>
            </a:r>
            <a:r>
              <a:rPr lang="en-GB" dirty="0" smtClean="0"/>
              <a:t>.</a:t>
            </a:r>
            <a:endParaRPr lang="en-GB" dirty="0"/>
          </a:p>
          <a:p>
            <a:pPr>
              <a:buFont typeface="Arial" panose="020B0604020202020204" pitchFamily="34" charset="0"/>
              <a:buChar char="•"/>
            </a:pPr>
            <a:r>
              <a:rPr lang="en-GB" dirty="0" smtClean="0"/>
              <a:t> I </a:t>
            </a:r>
            <a:r>
              <a:rPr lang="en-GB" dirty="0"/>
              <a:t>feel that I have an opportunity and therefore responsibility to offer </a:t>
            </a:r>
            <a:r>
              <a:rPr lang="en-GB" dirty="0" smtClean="0"/>
              <a:t>values</a:t>
            </a:r>
            <a:r>
              <a:rPr lang="en-GB" dirty="0"/>
              <a:t>, understanding, knowledge and </a:t>
            </a:r>
            <a:r>
              <a:rPr lang="en-GB" dirty="0" smtClean="0"/>
              <a:t>skills </a:t>
            </a:r>
            <a:r>
              <a:rPr lang="en-GB" dirty="0"/>
              <a:t>and </a:t>
            </a:r>
            <a:r>
              <a:rPr lang="en-GB" dirty="0" smtClean="0"/>
              <a:t>make </a:t>
            </a:r>
            <a:r>
              <a:rPr lang="en-GB" dirty="0"/>
              <a:t>an original </a:t>
            </a:r>
            <a:r>
              <a:rPr lang="en-GB" dirty="0" smtClean="0"/>
              <a:t>contribution </a:t>
            </a:r>
            <a:r>
              <a:rPr lang="en-GB" dirty="0"/>
              <a:t>to my practice and </a:t>
            </a:r>
            <a:r>
              <a:rPr lang="en-GB" dirty="0" smtClean="0"/>
              <a:t>society. </a:t>
            </a:r>
          </a:p>
          <a:p>
            <a:pPr>
              <a:buFont typeface="Arial" panose="020B0604020202020204" pitchFamily="34" charset="0"/>
              <a:buChar char="•"/>
            </a:pPr>
            <a:r>
              <a:rPr lang="en-GB" dirty="0" smtClean="0"/>
              <a:t>By engaging in Living Educational Theory </a:t>
            </a:r>
            <a:r>
              <a:rPr lang="en-GB" dirty="0" smtClean="0"/>
              <a:t>research </a:t>
            </a:r>
            <a:r>
              <a:rPr lang="en-GB" dirty="0"/>
              <a:t>I hope like myself others will find harmony in accepting a new professional identity that allows them to incorporate existing skills and knowledge into their developing practice; their professional practice beyond regulatory standards.</a:t>
            </a:r>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128648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Living Educational Theory Research</a:t>
            </a:r>
            <a:endParaRPr lang="en-GB" dirty="0"/>
          </a:p>
        </p:txBody>
      </p:sp>
      <p:sp>
        <p:nvSpPr>
          <p:cNvPr id="3" name="Content Placeholder 2"/>
          <p:cNvSpPr>
            <a:spLocks noGrp="1"/>
          </p:cNvSpPr>
          <p:nvPr>
            <p:ph idx="1"/>
          </p:nvPr>
        </p:nvSpPr>
        <p:spPr>
          <a:xfrm>
            <a:off x="1097280" y="1975043"/>
            <a:ext cx="10058400" cy="4023360"/>
          </a:xfrm>
        </p:spPr>
        <p:txBody>
          <a:bodyPr/>
          <a:lstStyle/>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Centred </a:t>
            </a:r>
            <a:r>
              <a:rPr lang="en-GB" dirty="0">
                <a:latin typeface="Calibri" panose="020F0502020204030204" pitchFamily="34" charset="0"/>
                <a:ea typeface="Times New Roman" panose="02020603050405020304" pitchFamily="18" charset="0"/>
              </a:rPr>
              <a:t>within the pursuit of answering the age-old question ‘how can I improve my practice?’, and committed to providing power to the ‘I’ within this </a:t>
            </a:r>
            <a:r>
              <a:rPr lang="en-GB" dirty="0" smtClean="0">
                <a:latin typeface="Calibri" panose="020F0502020204030204" pitchFamily="34" charset="0"/>
                <a:ea typeface="Times New Roman" panose="02020603050405020304" pitchFamily="18" charset="0"/>
              </a:rPr>
              <a:t>statement.</a:t>
            </a:r>
          </a:p>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Supports </a:t>
            </a:r>
            <a:r>
              <a:rPr lang="en-GB" dirty="0">
                <a:latin typeface="Calibri" panose="020F0502020204030204" pitchFamily="34" charset="0"/>
                <a:ea typeface="Times New Roman" panose="02020603050405020304" pitchFamily="18" charset="0"/>
              </a:rPr>
              <a:t>consideration of how an individual’s values and beliefs can influence their interaction with their own practice, with their students’ learning and with wider </a:t>
            </a:r>
            <a:r>
              <a:rPr lang="en-GB" dirty="0" smtClean="0">
                <a:latin typeface="Calibri" panose="020F0502020204030204" pitchFamily="34" charset="0"/>
                <a:ea typeface="Times New Roman" panose="02020603050405020304" pitchFamily="18" charset="0"/>
              </a:rPr>
              <a:t>society.</a:t>
            </a:r>
          </a:p>
          <a:p>
            <a:pPr>
              <a:buFont typeface="Arial" panose="020B0604020202020204" pitchFamily="34" charset="0"/>
              <a:buChar char="•"/>
            </a:pPr>
            <a:r>
              <a:rPr lang="en-GB" dirty="0" smtClean="0">
                <a:latin typeface="Calibri" panose="020F0502020204030204" pitchFamily="34" charset="0"/>
                <a:ea typeface="Times New Roman" panose="02020603050405020304" pitchFamily="18" charset="0"/>
              </a:rPr>
              <a:t> It </a:t>
            </a:r>
            <a:r>
              <a:rPr lang="en-GB" dirty="0">
                <a:latin typeface="Calibri" panose="020F0502020204030204" pitchFamily="34" charset="0"/>
                <a:ea typeface="Times New Roman" panose="02020603050405020304" pitchFamily="18" charset="0"/>
              </a:rPr>
              <a:t>provides the individual the opportunity to create knowledge by supporting them to identify and reflect upon the intrinsic influencers upon their practice and development, but also opens up for the individual the prospect of contributing to the knowledge base within their field of </a:t>
            </a:r>
            <a:r>
              <a:rPr lang="en-GB" dirty="0" smtClean="0">
                <a:latin typeface="Calibri" panose="020F0502020204030204" pitchFamily="34" charset="0"/>
                <a:ea typeface="Times New Roman" panose="02020603050405020304" pitchFamily="18" charset="0"/>
              </a:rPr>
              <a:t>practice.</a:t>
            </a:r>
          </a:p>
          <a:p>
            <a:pPr marL="0" indent="0">
              <a:buNone/>
            </a:pPr>
            <a:endParaRPr lang="en-GB" sz="1000" dirty="0" smtClean="0">
              <a:latin typeface="Calibri" panose="020F0502020204030204" pitchFamily="34" charset="0"/>
            </a:endParaRPr>
          </a:p>
          <a:p>
            <a:pPr marL="0" indent="0" algn="ctr">
              <a:buNone/>
            </a:pPr>
            <a:r>
              <a:rPr lang="en-GB" sz="2400" dirty="0" smtClean="0">
                <a:solidFill>
                  <a:schemeClr val="accent2">
                    <a:lumMod val="75000"/>
                  </a:schemeClr>
                </a:solidFill>
              </a:rPr>
              <a:t>‘a </a:t>
            </a:r>
            <a:r>
              <a:rPr lang="en-GB" sz="2400" dirty="0">
                <a:solidFill>
                  <a:schemeClr val="accent2">
                    <a:lumMod val="75000"/>
                  </a:schemeClr>
                </a:solidFill>
              </a:rPr>
              <a:t>values-driven education research genre</a:t>
            </a:r>
            <a:r>
              <a:rPr lang="en-GB" sz="2400" dirty="0" smtClean="0">
                <a:solidFill>
                  <a:schemeClr val="accent2">
                    <a:lumMod val="75000"/>
                  </a:schemeClr>
                </a:solidFill>
              </a:rPr>
              <a:t>…[encouraging] research </a:t>
            </a:r>
            <a:r>
              <a:rPr lang="en-GB" sz="2400" dirty="0">
                <a:solidFill>
                  <a:schemeClr val="accent2">
                    <a:lumMod val="75000"/>
                  </a:schemeClr>
                </a:solidFill>
              </a:rPr>
              <a:t>from </a:t>
            </a:r>
            <a:r>
              <a:rPr lang="en-GB" sz="2400" u="sng" dirty="0">
                <a:solidFill>
                  <a:schemeClr val="accent2">
                    <a:lumMod val="75000"/>
                  </a:schemeClr>
                </a:solidFill>
              </a:rPr>
              <a:t>within</a:t>
            </a:r>
            <a:r>
              <a:rPr lang="en-GB" sz="2400" dirty="0">
                <a:solidFill>
                  <a:schemeClr val="accent2">
                    <a:lumMod val="75000"/>
                  </a:schemeClr>
                </a:solidFill>
              </a:rPr>
              <a:t> educational practice</a:t>
            </a:r>
            <a:r>
              <a:rPr lang="en-GB" sz="2400" dirty="0" smtClean="0">
                <a:solidFill>
                  <a:schemeClr val="accent2">
                    <a:lumMod val="75000"/>
                  </a:schemeClr>
                </a:solidFill>
              </a:rPr>
              <a:t>’ </a:t>
            </a:r>
            <a:r>
              <a:rPr lang="en-GB" baseline="30000" dirty="0" smtClean="0">
                <a:solidFill>
                  <a:schemeClr val="accent2">
                    <a:lumMod val="75000"/>
                  </a:schemeClr>
                </a:solidFill>
              </a:rPr>
              <a:t>(3)</a:t>
            </a:r>
            <a:r>
              <a:rPr lang="en-GB" dirty="0" smtClean="0">
                <a:solidFill>
                  <a:schemeClr val="accent2">
                    <a:lumMod val="75000"/>
                  </a:schemeClr>
                </a:solidFill>
              </a:rPr>
              <a:t>. </a:t>
            </a:r>
            <a:endParaRPr lang="en-GB" dirty="0">
              <a:solidFill>
                <a:schemeClr val="accent2">
                  <a:lumMod val="75000"/>
                </a:schemeClr>
              </a:solidFill>
            </a:endParaRPr>
          </a:p>
          <a:p>
            <a:pPr marL="0" indent="0">
              <a:buNone/>
            </a:pPr>
            <a:endParaRPr lang="en-GB" dirty="0">
              <a:latin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3422769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Symposium Threads</a:t>
            </a:r>
            <a:endParaRPr lang="en-GB" dirty="0"/>
          </a:p>
        </p:txBody>
      </p:sp>
      <p:sp>
        <p:nvSpPr>
          <p:cNvPr id="3" name="Content Placeholder 2"/>
          <p:cNvSpPr>
            <a:spLocks noGrp="1"/>
          </p:cNvSpPr>
          <p:nvPr>
            <p:ph idx="1"/>
          </p:nvPr>
        </p:nvSpPr>
        <p:spPr>
          <a:xfrm>
            <a:off x="1097280" y="1975043"/>
            <a:ext cx="10058400" cy="4023360"/>
          </a:xfrm>
        </p:spPr>
        <p:txBody>
          <a:bodyPr/>
          <a:lstStyle/>
          <a:p>
            <a:pPr>
              <a:buFont typeface="Arial" panose="020B0604020202020204" pitchFamily="34" charset="0"/>
              <a:buChar char="•"/>
            </a:pPr>
            <a:r>
              <a:rPr lang="en-GB" sz="2800" dirty="0" smtClean="0"/>
              <a:t> Professionalism</a:t>
            </a:r>
          </a:p>
          <a:p>
            <a:pPr>
              <a:buFont typeface="Arial" panose="020B0604020202020204" pitchFamily="34" charset="0"/>
              <a:buChar char="•"/>
            </a:pPr>
            <a:r>
              <a:rPr lang="en-GB" sz="2800" dirty="0" smtClean="0"/>
              <a:t> Educational Responsibility</a:t>
            </a:r>
            <a:endParaRPr lang="en-GB" sz="2800" dirty="0"/>
          </a:p>
          <a:p>
            <a:pPr>
              <a:buFont typeface="Arial" panose="020B0604020202020204" pitchFamily="34" charset="0"/>
              <a:buChar char="•"/>
            </a:pPr>
            <a:r>
              <a:rPr lang="en-GB" sz="2800" dirty="0" smtClean="0"/>
              <a:t> Educational </a:t>
            </a:r>
            <a:r>
              <a:rPr lang="en-GB" sz="2800" dirty="0"/>
              <a:t>Communities &amp; Conversation</a:t>
            </a:r>
            <a:r>
              <a:rPr lang="en-GB" sz="2800" dirty="0" smtClean="0"/>
              <a:t>.</a:t>
            </a:r>
          </a:p>
          <a:p>
            <a:pPr>
              <a:buFont typeface="Arial" panose="020B0604020202020204" pitchFamily="34" charset="0"/>
              <a:buChar char="•"/>
            </a:pPr>
            <a:endParaRPr lang="en-GB" sz="2400" dirty="0"/>
          </a:p>
          <a:p>
            <a:pPr marL="0" indent="0" algn="ctr">
              <a:buNone/>
            </a:pPr>
            <a:r>
              <a:rPr lang="en-GB" sz="2400" dirty="0" smtClean="0">
                <a:solidFill>
                  <a:schemeClr val="accent2">
                    <a:lumMod val="75000"/>
                  </a:schemeClr>
                </a:solidFill>
              </a:rPr>
              <a:t>‘Within Living </a:t>
            </a:r>
            <a:r>
              <a:rPr lang="en-GB" sz="2400" dirty="0" smtClean="0">
                <a:solidFill>
                  <a:schemeClr val="accent2">
                    <a:lumMod val="75000"/>
                  </a:schemeClr>
                </a:solidFill>
              </a:rPr>
              <a:t>Educational </a:t>
            </a:r>
            <a:r>
              <a:rPr lang="en-GB" sz="2400" dirty="0" smtClean="0">
                <a:solidFill>
                  <a:schemeClr val="accent2">
                    <a:lumMod val="75000"/>
                  </a:schemeClr>
                </a:solidFill>
              </a:rPr>
              <a:t>Theory </a:t>
            </a:r>
            <a:r>
              <a:rPr lang="en-GB" sz="2400" dirty="0" smtClean="0">
                <a:solidFill>
                  <a:schemeClr val="accent2">
                    <a:lumMod val="75000"/>
                  </a:schemeClr>
                </a:solidFill>
              </a:rPr>
              <a:t>research </a:t>
            </a:r>
            <a:r>
              <a:rPr lang="en-GB" sz="2400" dirty="0" smtClean="0">
                <a:solidFill>
                  <a:schemeClr val="accent2">
                    <a:lumMod val="75000"/>
                  </a:schemeClr>
                </a:solidFill>
              </a:rPr>
              <a:t>I am supported as part of a diverse learning community, which promotes scholarly discourse and educational conversation, to engage critically and creatively with my developing professional practice’.</a:t>
            </a:r>
            <a:endParaRPr lang="en-GB" sz="2400" dirty="0">
              <a:solidFill>
                <a:schemeClr val="accent2">
                  <a:lumMod val="75000"/>
                </a:schemeClr>
              </a:solidFill>
            </a:endParaRPr>
          </a:p>
          <a:p>
            <a:endParaRPr lang="en-GB" dirty="0"/>
          </a:p>
        </p:txBody>
      </p:sp>
    </p:spTree>
    <p:extLst>
      <p:ext uri="{BB962C8B-B14F-4D97-AF65-F5344CB8AC3E}">
        <p14:creationId xmlns:p14="http://schemas.microsoft.com/office/powerpoint/2010/main" val="3188999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Professionalism</a:t>
            </a:r>
            <a:endParaRPr lang="en-GB" dirty="0"/>
          </a:p>
        </p:txBody>
      </p:sp>
      <p:sp>
        <p:nvSpPr>
          <p:cNvPr id="3" name="Content Placeholder 2"/>
          <p:cNvSpPr>
            <a:spLocks noGrp="1"/>
          </p:cNvSpPr>
          <p:nvPr>
            <p:ph idx="1"/>
          </p:nvPr>
        </p:nvSpPr>
        <p:spPr>
          <a:xfrm>
            <a:off x="1097280" y="1947334"/>
            <a:ext cx="10058400" cy="4314921"/>
          </a:xfrm>
        </p:spPr>
        <p:txBody>
          <a:bodyPr>
            <a:normAutofit/>
          </a:bodyPr>
          <a:lstStyle/>
          <a:p>
            <a:pPr>
              <a:buFont typeface="Arial" panose="020B0604020202020204" pitchFamily="34" charset="0"/>
              <a:buChar char="•"/>
            </a:pPr>
            <a:r>
              <a:rPr lang="en-GB" dirty="0" smtClean="0"/>
              <a:t> Defining professionalism can be difficult as it can be ‘</a:t>
            </a:r>
            <a:r>
              <a:rPr lang="en-GB" dirty="0" smtClean="0">
                <a:solidFill>
                  <a:schemeClr val="accent2">
                    <a:lumMod val="75000"/>
                  </a:schemeClr>
                </a:solidFill>
              </a:rPr>
              <a:t>fluid, changing dynamically, with changing contexts…this creates a dynamic tension…as it is both an extremely personal, internalised belief, whilst being very much situated in the immediate environment</a:t>
            </a:r>
            <a:r>
              <a:rPr lang="en-GB" dirty="0" smtClean="0"/>
              <a:t>’ </a:t>
            </a:r>
            <a:r>
              <a:rPr lang="en-GB" baseline="30000" dirty="0" smtClean="0"/>
              <a:t>(4)</a:t>
            </a:r>
            <a:r>
              <a:rPr lang="en-GB" dirty="0" smtClean="0"/>
              <a:t>.</a:t>
            </a:r>
          </a:p>
          <a:p>
            <a:pPr>
              <a:buFont typeface="Arial" panose="020B0604020202020204" pitchFamily="34" charset="0"/>
              <a:buChar char="•"/>
            </a:pPr>
            <a:r>
              <a:rPr lang="en-GB" dirty="0" smtClean="0"/>
              <a:t> </a:t>
            </a:r>
            <a:r>
              <a:rPr lang="en-GB" dirty="0">
                <a:latin typeface="Calibri" panose="020F0502020204030204" pitchFamily="34" charset="0"/>
                <a:ea typeface="Times New Roman" panose="02020603050405020304" pitchFamily="18" charset="0"/>
              </a:rPr>
              <a:t>My own professional development has led me to a different occupational context, </a:t>
            </a:r>
            <a:r>
              <a:rPr lang="en-GB" dirty="0" smtClean="0">
                <a:latin typeface="Calibri" panose="020F0502020204030204" pitchFamily="34" charset="0"/>
                <a:ea typeface="Times New Roman" panose="02020603050405020304" pitchFamily="18" charset="0"/>
              </a:rPr>
              <a:t>where </a:t>
            </a:r>
            <a:r>
              <a:rPr lang="en-GB" dirty="0">
                <a:latin typeface="Calibri" panose="020F0502020204030204" pitchFamily="34" charset="0"/>
                <a:ea typeface="Calibri" panose="020F0502020204030204" pitchFamily="34" charset="0"/>
                <a:cs typeface="Times New Roman" panose="02020603050405020304" pitchFamily="18" charset="0"/>
              </a:rPr>
              <a:t>it has been challenging to </a:t>
            </a:r>
            <a:r>
              <a:rPr lang="en-GB" dirty="0" smtClean="0">
                <a:latin typeface="Calibri" panose="020F0502020204030204" pitchFamily="34" charset="0"/>
                <a:ea typeface="Calibri" panose="020F0502020204030204" pitchFamily="34" charset="0"/>
                <a:cs typeface="Times New Roman" panose="02020603050405020304" pitchFamily="18" charset="0"/>
              </a:rPr>
              <a:t>undergo individual </a:t>
            </a:r>
            <a:r>
              <a:rPr lang="en-GB" dirty="0">
                <a:latin typeface="Calibri" panose="020F0502020204030204" pitchFamily="34" charset="0"/>
                <a:ea typeface="Calibri" panose="020F0502020204030204" pitchFamily="34" charset="0"/>
                <a:cs typeface="Times New Roman" panose="02020603050405020304" pitchFamily="18" charset="0"/>
              </a:rPr>
              <a:t>educational professionalisation, extra to meeting my commitment to </a:t>
            </a:r>
            <a:r>
              <a:rPr lang="en-GB" dirty="0" smtClean="0">
                <a:latin typeface="Calibri" panose="020F0502020204030204" pitchFamily="34" charset="0"/>
                <a:ea typeface="Calibri" panose="020F0502020204030204" pitchFamily="34" charset="0"/>
                <a:cs typeface="Times New Roman" panose="02020603050405020304" pitchFamily="18" charset="0"/>
              </a:rPr>
              <a:t>maintaining physiotherapy practice standards…</a:t>
            </a:r>
          </a:p>
          <a:p>
            <a:pPr marL="0" indent="0" algn="ctr">
              <a:buNone/>
            </a:pPr>
            <a:r>
              <a:rPr lang="en-GB" sz="1800" dirty="0" smtClean="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‘I recognise my professional identity and professionalism as a balance of intrinsic and extrinsic factors, and seek harmony in their changing interactions’.</a:t>
            </a:r>
          </a:p>
          <a:p>
            <a:pPr>
              <a:buFont typeface="Arial" panose="020B0604020202020204" pitchFamily="34" charset="0"/>
              <a:buChar char="•"/>
            </a:pPr>
            <a:endParaRPr lang="en-GB" sz="1000" dirty="0" smtClean="0"/>
          </a:p>
          <a:p>
            <a:pPr>
              <a:buFont typeface="Arial" panose="020B0604020202020204" pitchFamily="34" charset="0"/>
              <a:buChar char="•"/>
            </a:pPr>
            <a:r>
              <a:rPr lang="en-GB" sz="1800" dirty="0" smtClean="0"/>
              <a:t> J.Mounter's exploration of  </a:t>
            </a:r>
            <a:r>
              <a:rPr lang="en-GB" sz="1800" b="1" dirty="0" smtClean="0"/>
              <a:t>‘Living Professionalism’ </a:t>
            </a:r>
            <a:r>
              <a:rPr lang="en-GB" sz="1800" dirty="0" smtClean="0"/>
              <a:t>is synonymous with this as she offers an active consideration of professionalism which isn’t static, but which has motion as practitioners move in pursuit of their continuing professional development beyond practice standards by accepting Professional Responsibility.</a:t>
            </a:r>
          </a:p>
        </p:txBody>
      </p:sp>
    </p:spTree>
    <p:extLst>
      <p:ext uri="{BB962C8B-B14F-4D97-AF65-F5344CB8AC3E}">
        <p14:creationId xmlns:p14="http://schemas.microsoft.com/office/powerpoint/2010/main" val="1301015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Educational Responsibility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solidFill>
                  <a:schemeClr val="accent2">
                    <a:lumMod val="75000"/>
                  </a:schemeClr>
                </a:solidFill>
              </a:rPr>
              <a:t> </a:t>
            </a:r>
            <a:r>
              <a:rPr lang="en-GB" dirty="0" smtClean="0"/>
              <a:t>I </a:t>
            </a:r>
            <a:r>
              <a:rPr lang="en-GB" dirty="0"/>
              <a:t>propose that </a:t>
            </a:r>
            <a:r>
              <a:rPr lang="en-GB" dirty="0" smtClean="0"/>
              <a:t>educational responsibility </a:t>
            </a:r>
            <a:r>
              <a:rPr lang="en-GB" dirty="0"/>
              <a:t>could be defined as: </a:t>
            </a:r>
            <a:r>
              <a:rPr lang="en-GB" dirty="0">
                <a:solidFill>
                  <a:schemeClr val="accent2">
                    <a:lumMod val="75000"/>
                  </a:schemeClr>
                </a:solidFill>
              </a:rPr>
              <a:t>a duty to teach, train and learn, to improve knowledge and develop skills, whilst accepting accountability for the consequences of doing so</a:t>
            </a:r>
            <a:r>
              <a:rPr lang="en-GB" dirty="0"/>
              <a:t>. </a:t>
            </a:r>
            <a:endParaRPr lang="en-GB" sz="1000" dirty="0"/>
          </a:p>
          <a:p>
            <a:pPr>
              <a:buFont typeface="Arial" panose="020B0604020202020204" pitchFamily="34" charset="0"/>
              <a:buChar char="•"/>
            </a:pPr>
            <a:r>
              <a:rPr lang="en-GB" dirty="0"/>
              <a:t> The writings of M.Huxtable and J.Whitehead (2017) </a:t>
            </a:r>
            <a:r>
              <a:rPr lang="en-GB" dirty="0" smtClean="0"/>
              <a:t>further recognise </a:t>
            </a:r>
            <a:r>
              <a:rPr lang="en-GB" dirty="0"/>
              <a:t>the ‘living’ and ‘evolving’ nature of educational practice, </a:t>
            </a:r>
            <a:r>
              <a:rPr lang="en-GB" dirty="0" smtClean="0"/>
              <a:t>but also </a:t>
            </a:r>
            <a:r>
              <a:rPr lang="en-GB" dirty="0"/>
              <a:t>outline the responsibilities of </a:t>
            </a:r>
            <a:r>
              <a:rPr lang="en-GB" u="sng" dirty="0"/>
              <a:t>professional</a:t>
            </a:r>
            <a:r>
              <a:rPr lang="en-GB" dirty="0"/>
              <a:t> educator practitioners;</a:t>
            </a:r>
          </a:p>
          <a:p>
            <a:pPr marL="0" indent="0" algn="ctr">
              <a:buNone/>
            </a:pPr>
            <a:r>
              <a:rPr lang="en-GB" dirty="0">
                <a:solidFill>
                  <a:schemeClr val="accent2">
                    <a:lumMod val="75000"/>
                  </a:schemeClr>
                </a:solidFill>
              </a:rPr>
              <a:t>‘…to continually inquire into their practice to learn how to improve it…to contribute to, and draw on, an educational knowledge-base’ </a:t>
            </a:r>
            <a:r>
              <a:rPr lang="en-GB" baseline="30000" dirty="0" smtClean="0"/>
              <a:t>(5)</a:t>
            </a:r>
            <a:r>
              <a:rPr lang="en-GB" dirty="0" smtClean="0"/>
              <a:t>.</a:t>
            </a:r>
          </a:p>
          <a:p>
            <a:pPr marL="0" indent="0" algn="ctr">
              <a:buNone/>
            </a:pPr>
            <a:endParaRPr lang="en-GB" sz="1000" dirty="0" smtClean="0"/>
          </a:p>
          <a:p>
            <a:pPr>
              <a:buFont typeface="Arial" panose="020B0604020202020204" pitchFamily="34" charset="0"/>
              <a:buChar char="•"/>
            </a:pPr>
            <a:r>
              <a:rPr lang="en-GB" dirty="0"/>
              <a:t> </a:t>
            </a:r>
            <a:r>
              <a:rPr lang="en-GB" dirty="0" smtClean="0"/>
              <a:t>Through Living Educational Theory research I have been able to recognise my educational responsibilities, whilst also being supported and equipped with the skills and </a:t>
            </a:r>
            <a:r>
              <a:rPr lang="en-GB" i="1" dirty="0" smtClean="0"/>
              <a:t>ability</a:t>
            </a:r>
            <a:r>
              <a:rPr lang="en-GB" dirty="0" smtClean="0"/>
              <a:t> to </a:t>
            </a:r>
            <a:r>
              <a:rPr lang="en-GB" i="1" dirty="0" smtClean="0"/>
              <a:t>respond</a:t>
            </a:r>
            <a:r>
              <a:rPr lang="en-GB" dirty="0" smtClean="0"/>
              <a:t> to them as part of an educational community.</a:t>
            </a:r>
            <a:endParaRPr lang="en-GB" dirty="0"/>
          </a:p>
          <a:p>
            <a:endParaRPr lang="en-GB" dirty="0"/>
          </a:p>
        </p:txBody>
      </p:sp>
    </p:spTree>
    <p:extLst>
      <p:ext uri="{BB962C8B-B14F-4D97-AF65-F5344CB8AC3E}">
        <p14:creationId xmlns:p14="http://schemas.microsoft.com/office/powerpoint/2010/main" val="736990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Educational Communities &amp; Conversation </a:t>
            </a:r>
            <a:endParaRPr lang="en-GB" sz="4400" dirty="0"/>
          </a:p>
        </p:txBody>
      </p:sp>
      <p:sp>
        <p:nvSpPr>
          <p:cNvPr id="3" name="Content Placeholder 2"/>
          <p:cNvSpPr>
            <a:spLocks noGrp="1"/>
          </p:cNvSpPr>
          <p:nvPr>
            <p:ph idx="1"/>
          </p:nvPr>
        </p:nvSpPr>
        <p:spPr>
          <a:xfrm>
            <a:off x="1097280" y="2209092"/>
            <a:ext cx="6217920" cy="4023360"/>
          </a:xfrm>
        </p:spPr>
        <p:txBody>
          <a:bodyPr/>
          <a:lstStyle/>
          <a:p>
            <a:r>
              <a:rPr lang="en-GB" dirty="0">
                <a:solidFill>
                  <a:schemeClr val="accent2">
                    <a:lumMod val="75000"/>
                  </a:schemeClr>
                </a:solidFill>
              </a:rPr>
              <a:t>‘one of the distinctive features of Living </a:t>
            </a:r>
            <a:r>
              <a:rPr lang="en-GB" dirty="0" smtClean="0">
                <a:solidFill>
                  <a:schemeClr val="accent2">
                    <a:lumMod val="75000"/>
                  </a:schemeClr>
                </a:solidFill>
              </a:rPr>
              <a:t>Educational </a:t>
            </a:r>
            <a:r>
              <a:rPr lang="en-GB" dirty="0">
                <a:solidFill>
                  <a:schemeClr val="accent2">
                    <a:lumMod val="75000"/>
                  </a:schemeClr>
                </a:solidFill>
              </a:rPr>
              <a:t>Theory research is its focus on collaboration and community, as researchers describe and explain their </a:t>
            </a:r>
            <a:r>
              <a:rPr lang="en-GB" dirty="0" smtClean="0">
                <a:solidFill>
                  <a:schemeClr val="accent2">
                    <a:lumMod val="75000"/>
                  </a:schemeClr>
                </a:solidFill>
              </a:rPr>
              <a:t>educational </a:t>
            </a:r>
            <a:r>
              <a:rPr lang="en-GB" dirty="0">
                <a:solidFill>
                  <a:schemeClr val="accent2">
                    <a:lumMod val="75000"/>
                  </a:schemeClr>
                </a:solidFill>
              </a:rPr>
              <a:t>influences in [not on] the learning of themselves, each other and the social formations of which they are part of</a:t>
            </a:r>
            <a:r>
              <a:rPr lang="en-GB" dirty="0" smtClean="0">
                <a:solidFill>
                  <a:schemeClr val="accent2">
                    <a:lumMod val="75000"/>
                  </a:schemeClr>
                </a:solidFill>
              </a:rPr>
              <a:t>’ </a:t>
            </a:r>
            <a:r>
              <a:rPr lang="en-GB" baseline="30000" dirty="0" smtClean="0"/>
              <a:t>(1)</a:t>
            </a:r>
            <a:r>
              <a:rPr lang="en-GB" dirty="0" smtClean="0"/>
              <a:t>.</a:t>
            </a:r>
          </a:p>
          <a:p>
            <a:pPr>
              <a:buFont typeface="Arial" panose="020B0604020202020204" pitchFamily="34" charset="0"/>
              <a:buChar char="•"/>
            </a:pPr>
            <a:r>
              <a:rPr lang="en-GB" dirty="0"/>
              <a:t> I have always been conscious of a desire to promote </a:t>
            </a:r>
            <a:r>
              <a:rPr lang="en-GB" dirty="0" smtClean="0"/>
              <a:t>collaboration, </a:t>
            </a:r>
            <a:r>
              <a:rPr lang="en-GB" dirty="0"/>
              <a:t>as I believe this allows for the growth of diverse communities of learning and opportunities for pedagogical development.</a:t>
            </a:r>
          </a:p>
        </p:txBody>
      </p:sp>
      <p:pic>
        <p:nvPicPr>
          <p:cNvPr id="6" name="Picture 5"/>
          <p:cNvPicPr>
            <a:picLocks noChangeAspect="1"/>
          </p:cNvPicPr>
          <p:nvPr/>
        </p:nvPicPr>
        <p:blipFill>
          <a:blip r:embed="rId3"/>
          <a:stretch>
            <a:fillRect/>
          </a:stretch>
        </p:blipFill>
        <p:spPr>
          <a:xfrm>
            <a:off x="7379817" y="2209092"/>
            <a:ext cx="4202582" cy="2957330"/>
          </a:xfrm>
          <a:prstGeom prst="rect">
            <a:avLst/>
          </a:prstGeom>
        </p:spPr>
      </p:pic>
      <p:sp>
        <p:nvSpPr>
          <p:cNvPr id="7" name="TextBox 6"/>
          <p:cNvSpPr txBox="1"/>
          <p:nvPr/>
        </p:nvSpPr>
        <p:spPr>
          <a:xfrm>
            <a:off x="7467580" y="5176489"/>
            <a:ext cx="4027055" cy="461665"/>
          </a:xfrm>
          <a:prstGeom prst="rect">
            <a:avLst/>
          </a:prstGeom>
          <a:noFill/>
        </p:spPr>
        <p:txBody>
          <a:bodyPr wrap="square" rtlCol="0">
            <a:spAutoFit/>
          </a:bodyPr>
          <a:lstStyle/>
          <a:p>
            <a:pPr algn="ctr"/>
            <a:r>
              <a:rPr lang="en-GB" sz="1200" dirty="0" smtClean="0"/>
              <a:t>1</a:t>
            </a:r>
            <a:r>
              <a:rPr lang="en-GB" sz="1200" baseline="30000" dirty="0" smtClean="0"/>
              <a:t>st</a:t>
            </a:r>
            <a:r>
              <a:rPr lang="en-GB" sz="1200" dirty="0" smtClean="0"/>
              <a:t> International Living Educational Theory Research Conference 2020</a:t>
            </a:r>
            <a:endParaRPr lang="en-GB" sz="1200" dirty="0"/>
          </a:p>
        </p:txBody>
      </p:sp>
    </p:spTree>
    <p:extLst>
      <p:ext uri="{BB962C8B-B14F-4D97-AF65-F5344CB8AC3E}">
        <p14:creationId xmlns:p14="http://schemas.microsoft.com/office/powerpoint/2010/main" val="40885677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&amp; Resources</a:t>
            </a:r>
            <a:endParaRPr lang="en-GB" dirty="0"/>
          </a:p>
        </p:txBody>
      </p:sp>
      <p:sp>
        <p:nvSpPr>
          <p:cNvPr id="3" name="Content Placeholder 2"/>
          <p:cNvSpPr>
            <a:spLocks noGrp="1"/>
          </p:cNvSpPr>
          <p:nvPr>
            <p:ph idx="1"/>
          </p:nvPr>
        </p:nvSpPr>
        <p:spPr>
          <a:xfrm>
            <a:off x="1097280" y="1975043"/>
            <a:ext cx="10058400" cy="4023360"/>
          </a:xfrm>
        </p:spPr>
        <p:txBody>
          <a:bodyPr>
            <a:normAutofit lnSpcReduction="10000"/>
          </a:bodyPr>
          <a:lstStyle/>
          <a:p>
            <a:pPr marL="457200" indent="-457200">
              <a:spcBef>
                <a:spcPts val="0"/>
              </a:spcBef>
              <a:spcAft>
                <a:spcPts val="0"/>
              </a:spcAft>
              <a:buFont typeface="+mj-lt"/>
              <a:buAutoNum type="arabicPeriod"/>
            </a:pPr>
            <a:r>
              <a:rPr lang="en-US" sz="1400" dirty="0" err="1"/>
              <a:t>Sparkes</a:t>
            </a:r>
            <a:r>
              <a:rPr lang="en-US" sz="1400" dirty="0"/>
              <a:t>, V.J. (2002) Profession and </a:t>
            </a:r>
            <a:r>
              <a:rPr lang="en-US" sz="1400" dirty="0" err="1"/>
              <a:t>professionalisation</a:t>
            </a:r>
            <a:r>
              <a:rPr lang="en-US" sz="1400" dirty="0"/>
              <a:t>: part 1: role and identity of undergraduate physiotherapy educators. Physiotherapy, 88(8), pp.481-492.</a:t>
            </a:r>
            <a:endParaRPr lang="en-US" sz="1400" dirty="0" smtClean="0"/>
          </a:p>
          <a:p>
            <a:pPr marL="457200" indent="-457200">
              <a:spcBef>
                <a:spcPts val="0"/>
              </a:spcBef>
              <a:spcAft>
                <a:spcPts val="0"/>
              </a:spcAft>
              <a:buFont typeface="+mj-lt"/>
              <a:buAutoNum type="arabicPeriod"/>
            </a:pPr>
            <a:endParaRPr lang="en-US" sz="1400" dirty="0"/>
          </a:p>
          <a:p>
            <a:pPr marL="457200" indent="-457200">
              <a:spcBef>
                <a:spcPts val="0"/>
              </a:spcBef>
              <a:spcAft>
                <a:spcPts val="0"/>
              </a:spcAft>
              <a:buFont typeface="+mj-lt"/>
              <a:buAutoNum type="arabicPeriod"/>
            </a:pPr>
            <a:r>
              <a:rPr lang="en-US" sz="1400" dirty="0" smtClean="0"/>
              <a:t>Murray</a:t>
            </a:r>
            <a:r>
              <a:rPr lang="en-US" sz="1400" dirty="0"/>
              <a:t>, C., Stanley, M. and Wright, S. (2014) The transition from clinician to academic in nursing and allied health: A qualitative meta-synthesis. Nurse Education Today, 34(3), </a:t>
            </a:r>
            <a:r>
              <a:rPr lang="en-US" sz="1400" dirty="0" smtClean="0"/>
              <a:t>pp.389-395</a:t>
            </a:r>
          </a:p>
          <a:p>
            <a:pPr marL="457200" indent="-457200">
              <a:spcBef>
                <a:spcPts val="0"/>
              </a:spcBef>
              <a:spcAft>
                <a:spcPts val="0"/>
              </a:spcAft>
              <a:buFont typeface="+mj-lt"/>
              <a:buAutoNum type="arabicPeriod"/>
            </a:pPr>
            <a:endParaRPr lang="en-US" sz="1400" dirty="0"/>
          </a:p>
          <a:p>
            <a:pPr marL="457200" indent="-457200">
              <a:spcBef>
                <a:spcPts val="0"/>
              </a:spcBef>
              <a:spcAft>
                <a:spcPts val="0"/>
              </a:spcAft>
              <a:buFont typeface="+mj-lt"/>
              <a:buAutoNum type="arabicPeriod"/>
            </a:pPr>
            <a:r>
              <a:rPr lang="en-GB" sz="1400" dirty="0" err="1" smtClean="0"/>
              <a:t>Mellett</a:t>
            </a:r>
            <a:r>
              <a:rPr lang="en-GB" sz="1400" dirty="0"/>
              <a:t>, P. (2020) Evolving Educational Influences in Learning: collaborative communities of practice, relationally-dynamic constellations of values and praxis. Educational Journal of Living Theories, 13(1</a:t>
            </a:r>
            <a:r>
              <a:rPr lang="en-GB" sz="1400" dirty="0" smtClean="0"/>
              <a:t>).</a:t>
            </a:r>
          </a:p>
          <a:p>
            <a:pPr marL="342900" indent="-342900">
              <a:spcBef>
                <a:spcPts val="0"/>
              </a:spcBef>
              <a:spcAft>
                <a:spcPts val="0"/>
              </a:spcAft>
              <a:buFont typeface="+mj-lt"/>
              <a:buAutoNum type="arabicPeriod"/>
            </a:pPr>
            <a:endParaRPr lang="en-GB" sz="1400" dirty="0" smtClean="0"/>
          </a:p>
          <a:p>
            <a:pPr marL="457200" indent="-457200">
              <a:spcBef>
                <a:spcPts val="0"/>
              </a:spcBef>
              <a:spcAft>
                <a:spcPts val="0"/>
              </a:spcAft>
              <a:buFont typeface="+mj-lt"/>
              <a:buAutoNum type="arabicPeriod"/>
            </a:pPr>
            <a:r>
              <a:rPr lang="en-US" sz="1400" dirty="0"/>
              <a:t>Morrow, G., </a:t>
            </a:r>
            <a:r>
              <a:rPr lang="en-US" sz="1400" dirty="0" err="1"/>
              <a:t>Burford</a:t>
            </a:r>
            <a:r>
              <a:rPr lang="en-US" sz="1400" dirty="0"/>
              <a:t>, B., Rothwell, C., Carter, M., McLachlan, J. and </a:t>
            </a:r>
            <a:r>
              <a:rPr lang="en-US" sz="1400" dirty="0" err="1"/>
              <a:t>Illing</a:t>
            </a:r>
            <a:r>
              <a:rPr lang="en-US" sz="1400" dirty="0"/>
              <a:t>, </a:t>
            </a:r>
            <a:r>
              <a:rPr lang="en-US" sz="1400" dirty="0" smtClean="0"/>
              <a:t>J. (2011</a:t>
            </a:r>
            <a:r>
              <a:rPr lang="en-US" sz="1400" dirty="0"/>
              <a:t>)</a:t>
            </a:r>
            <a:r>
              <a:rPr lang="en-US" sz="1400" dirty="0" smtClean="0"/>
              <a:t> </a:t>
            </a:r>
            <a:r>
              <a:rPr lang="en-US" sz="1400" dirty="0"/>
              <a:t>Professionalism in healthcare professionals. </a:t>
            </a:r>
            <a:r>
              <a:rPr lang="en-US" sz="1400" i="1" dirty="0"/>
              <a:t>Report to the health and care professions council. London: HCPC</a:t>
            </a:r>
            <a:r>
              <a:rPr lang="en-US" sz="1400" dirty="0" smtClean="0"/>
              <a:t>.</a:t>
            </a:r>
          </a:p>
          <a:p>
            <a:pPr marL="342900" indent="-342900">
              <a:spcBef>
                <a:spcPts val="0"/>
              </a:spcBef>
              <a:spcAft>
                <a:spcPts val="0"/>
              </a:spcAft>
              <a:buFont typeface="+mj-lt"/>
              <a:buAutoNum type="arabicPeriod"/>
            </a:pPr>
            <a:endParaRPr lang="en-US" sz="1400" dirty="0" smtClean="0"/>
          </a:p>
          <a:p>
            <a:pPr marL="457200" indent="-457200">
              <a:spcBef>
                <a:spcPts val="0"/>
              </a:spcBef>
              <a:spcAft>
                <a:spcPts val="0"/>
              </a:spcAft>
              <a:buFont typeface="+mj-lt"/>
              <a:buAutoNum type="arabicPeriod"/>
            </a:pPr>
            <a:r>
              <a:rPr lang="en-US" sz="1400" dirty="0"/>
              <a:t>Huxtable, M. and Whitehead, </a:t>
            </a:r>
            <a:r>
              <a:rPr lang="en-US" sz="1400" dirty="0" smtClean="0"/>
              <a:t>J. (2017) </a:t>
            </a:r>
            <a:r>
              <a:rPr lang="en-US" sz="1400" dirty="0"/>
              <a:t>Enhancing professionalism in education through inquiry learning: a living theory research approach</a:t>
            </a:r>
            <a:r>
              <a:rPr lang="en-US" sz="1400" dirty="0" smtClean="0"/>
              <a:t>.</a:t>
            </a:r>
          </a:p>
          <a:p>
            <a:pPr marL="0" indent="0">
              <a:spcBef>
                <a:spcPts val="0"/>
              </a:spcBef>
              <a:spcAft>
                <a:spcPts val="0"/>
              </a:spcAft>
              <a:buNone/>
            </a:pPr>
            <a:endParaRPr lang="en-GB" sz="1600" dirty="0" smtClean="0"/>
          </a:p>
          <a:p>
            <a:pPr>
              <a:buFont typeface="Arial" panose="020B0604020202020204" pitchFamily="34" charset="0"/>
              <a:buChar char="•"/>
            </a:pPr>
            <a:r>
              <a:rPr lang="en-GB" sz="1200" dirty="0" smtClean="0"/>
              <a:t>http</a:t>
            </a:r>
            <a:r>
              <a:rPr lang="en-GB" sz="1200" dirty="0"/>
              <a:t>://</a:t>
            </a:r>
            <a:r>
              <a:rPr lang="en-GB" sz="1200" dirty="0" smtClean="0"/>
              <a:t>www.spanglefish.com/TheAcademicPhysiotherapist/</a:t>
            </a:r>
          </a:p>
          <a:p>
            <a:pPr>
              <a:buFont typeface="Arial" panose="020B0604020202020204" pitchFamily="34" charset="0"/>
              <a:buChar char="•"/>
            </a:pPr>
            <a:r>
              <a:rPr lang="en-GB" sz="1200" dirty="0"/>
              <a:t>http://www.spanglefish.com/livingtheoryresearchgathering</a:t>
            </a:r>
            <a:r>
              <a:rPr lang="en-GB" sz="1200" dirty="0" smtClean="0"/>
              <a:t>/ </a:t>
            </a:r>
          </a:p>
          <a:p>
            <a:pPr>
              <a:buFont typeface="Arial" panose="020B0604020202020204" pitchFamily="34" charset="0"/>
              <a:buChar char="•"/>
            </a:pPr>
            <a:r>
              <a:rPr lang="en-GB" sz="1200" dirty="0"/>
              <a:t>http://www.spanglefish.com/mariessite/</a:t>
            </a:r>
          </a:p>
          <a:p>
            <a:pPr>
              <a:buFont typeface="Arial" panose="020B0604020202020204" pitchFamily="34" charset="0"/>
              <a:buChar char="•"/>
            </a:pPr>
            <a:r>
              <a:rPr lang="en-GB" sz="1200" dirty="0" smtClean="0"/>
              <a:t>https</a:t>
            </a:r>
            <a:r>
              <a:rPr lang="en-GB" sz="1200" dirty="0"/>
              <a:t>://www.actionresearch.net/</a:t>
            </a:r>
          </a:p>
          <a:p>
            <a:pPr marL="0" indent="0">
              <a:buNone/>
            </a:pPr>
            <a:endParaRPr lang="en-GB" sz="1200" dirty="0" smtClean="0"/>
          </a:p>
          <a:p>
            <a:pPr>
              <a:buFont typeface="Arial" panose="020B0604020202020204" pitchFamily="34" charset="0"/>
              <a:buChar char="•"/>
            </a:pPr>
            <a:endParaRPr lang="en-GB" sz="1400" dirty="0"/>
          </a:p>
          <a:p>
            <a:pPr marL="457200" indent="-457200">
              <a:buFont typeface="+mj-lt"/>
              <a:buAutoNum type="arabicPeriod"/>
            </a:pPr>
            <a:endParaRPr lang="en-GB" dirty="0"/>
          </a:p>
        </p:txBody>
      </p:sp>
    </p:spTree>
    <p:extLst>
      <p:ext uri="{BB962C8B-B14F-4D97-AF65-F5344CB8AC3E}">
        <p14:creationId xmlns:p14="http://schemas.microsoft.com/office/powerpoint/2010/main" val="132274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Override1.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292</TotalTime>
  <Words>954</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Retrospect</vt:lpstr>
      <vt:lpstr>The role of Living Educational Theory Research in imagining…   Post-professional identities, ethics &amp; response-ability beyond professional standards.</vt:lpstr>
      <vt:lpstr>How am I Supporting  Professional Development in Physiotherapy Educational Practice through Living Educational Theory Research?</vt:lpstr>
      <vt:lpstr>Living Educational Theory Research</vt:lpstr>
      <vt:lpstr>Symposium Threads</vt:lpstr>
      <vt:lpstr>Professionalism</vt:lpstr>
      <vt:lpstr>Educational Responsibility</vt:lpstr>
      <vt:lpstr>Educational Communities &amp; Conversation </vt:lpstr>
      <vt:lpstr>References &amp; Resources</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Living Educational Theory Research in imagining…   Post-professional identities, ethics &amp; response-ability beyond professional standards.</dc:title>
  <dc:creator>Coleman, Jayne</dc:creator>
  <cp:lastModifiedBy>Coleman, Jayne</cp:lastModifiedBy>
  <cp:revision>88</cp:revision>
  <dcterms:created xsi:type="dcterms:W3CDTF">2020-11-12T09:20:43Z</dcterms:created>
  <dcterms:modified xsi:type="dcterms:W3CDTF">2020-11-18T14:51:37Z</dcterms:modified>
</cp:coreProperties>
</file>