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9" r:id="rId4"/>
    <p:sldId id="257" r:id="rId5"/>
    <p:sldId id="265" r:id="rId6"/>
    <p:sldId id="259" r:id="rId7"/>
    <p:sldId id="261" r:id="rId8"/>
    <p:sldId id="267" r:id="rId9"/>
    <p:sldId id="258" r:id="rId10"/>
    <p:sldId id="262" r:id="rId11"/>
    <p:sldId id="260" r:id="rId12"/>
    <p:sldId id="263" r:id="rId13"/>
    <p:sldId id="268" r:id="rId14"/>
    <p:sldId id="264"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12" y="-7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88B4456-3FEE-8444-BFB9-B25F6305710B}" type="datetimeFigureOut">
              <a:rPr lang="en-US" smtClean="0"/>
              <a:t>20/02/16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5707621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8B4456-3FEE-8444-BFB9-B25F6305710B}" type="datetimeFigureOut">
              <a:rPr lang="en-US" smtClean="0"/>
              <a:t>20/02/16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112017459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8B4456-3FEE-8444-BFB9-B25F6305710B}" type="datetimeFigureOut">
              <a:rPr lang="en-US" smtClean="0"/>
              <a:t>20/02/16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357073746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8B4456-3FEE-8444-BFB9-B25F6305710B}" type="datetimeFigureOut">
              <a:rPr lang="en-US" smtClean="0"/>
              <a:t>20/02/16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366191576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88B4456-3FEE-8444-BFB9-B25F6305710B}" type="datetimeFigureOut">
              <a:rPr lang="en-US" smtClean="0"/>
              <a:t>20/02/16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176534728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88B4456-3FEE-8444-BFB9-B25F6305710B}" type="datetimeFigureOut">
              <a:rPr lang="en-US" smtClean="0"/>
              <a:t>20/02/16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326157385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88B4456-3FEE-8444-BFB9-B25F6305710B}" type="datetimeFigureOut">
              <a:rPr lang="en-US" smtClean="0"/>
              <a:t>20/02/16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1591610917"/>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88B4456-3FEE-8444-BFB9-B25F6305710B}" type="datetimeFigureOut">
              <a:rPr lang="en-US" smtClean="0"/>
              <a:t>20/02/16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109036202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B4456-3FEE-8444-BFB9-B25F6305710B}" type="datetimeFigureOut">
              <a:rPr lang="en-US" smtClean="0"/>
              <a:t>20/02/16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65570810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88B4456-3FEE-8444-BFB9-B25F6305710B}" type="datetimeFigureOut">
              <a:rPr lang="en-US" smtClean="0"/>
              <a:t>20/02/16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79992828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88B4456-3FEE-8444-BFB9-B25F6305710B}" type="datetimeFigureOut">
              <a:rPr lang="en-US" smtClean="0"/>
              <a:t>20/02/16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EB123-20E3-E344-8E22-D04D51970D3C}" type="slidenum">
              <a:rPr lang="en-US" smtClean="0"/>
              <a:t>‹#›</a:t>
            </a:fld>
            <a:endParaRPr lang="en-US"/>
          </a:p>
        </p:txBody>
      </p:sp>
    </p:spTree>
    <p:extLst>
      <p:ext uri="{BB962C8B-B14F-4D97-AF65-F5344CB8AC3E}">
        <p14:creationId xmlns:p14="http://schemas.microsoft.com/office/powerpoint/2010/main" val="388288583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B4456-3FEE-8444-BFB9-B25F6305710B}" type="datetimeFigureOut">
              <a:rPr lang="en-US" smtClean="0"/>
              <a:t>20/02/16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EB123-20E3-E344-8E22-D04D51970D3C}" type="slidenum">
              <a:rPr lang="en-US" smtClean="0"/>
              <a:t>‹#›</a:t>
            </a:fld>
            <a:endParaRPr lang="en-US"/>
          </a:p>
        </p:txBody>
      </p:sp>
    </p:spTree>
    <p:extLst>
      <p:ext uri="{BB962C8B-B14F-4D97-AF65-F5344CB8AC3E}">
        <p14:creationId xmlns:p14="http://schemas.microsoft.com/office/powerpoint/2010/main" val="405928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writings/educators/floridamastereducators.pdf" TargetMode="External"/><Relationship Id="rId3" Type="http://schemas.openxmlformats.org/officeDocument/2006/relationships/hyperlink" Target="http://www.actionresearch.net/writings/gei2015/geicontents2016.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writings/jack/IofEsem021214.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actionresearch.net/living/living.shtml" TargetMode="External"/><Relationship Id="rId4" Type="http://schemas.openxmlformats.org/officeDocument/2006/relationships/hyperlink" Target="http://www.actionresearch.net/writings/mastermod.shtml" TargetMode="External"/><Relationship Id="rId1" Type="http://schemas.openxmlformats.org/officeDocument/2006/relationships/slideLayout" Target="../slideLayouts/slideLayout2.xml"/><Relationship Id="rId2" Type="http://schemas.openxmlformats.org/officeDocument/2006/relationships/hyperlink" Target="http://ejolts.ne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 TargetMode="External"/><Relationship Id="rId3" Type="http://schemas.openxmlformats.org/officeDocument/2006/relationships/hyperlink" Target="http://ejolts.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living/dent/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ssQQElnSB6Q" TargetMode="Externa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living/kaplan/KaplanMTech032014.pdf" TargetMode="External"/><Relationship Id="rId3" Type="http://schemas.openxmlformats.org/officeDocument/2006/relationships/hyperlink" Target="http://ejolts.net/node/26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ldoe.org/teaching/certific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60064"/>
            <a:ext cx="7772400" cy="2010146"/>
          </a:xfrm>
        </p:spPr>
        <p:txBody>
          <a:bodyPr>
            <a:normAutofit/>
          </a:bodyPr>
          <a:lstStyle/>
          <a:p>
            <a:r>
              <a:rPr lang="en-US" sz="2800" dirty="0" smtClean="0"/>
              <a:t>DEVELOPMENTS IN LIVING-EDUCATIONAL-THEORIES OF HOLISTIC APPROACHES TO POVERTY, GLOBALISATION AND SCHOOLING</a:t>
            </a:r>
            <a:br>
              <a:rPr lang="en-US" sz="2800" dirty="0" smtClean="0"/>
            </a:br>
            <a:endParaRPr lang="en-US" sz="2800" dirty="0"/>
          </a:p>
        </p:txBody>
      </p:sp>
      <p:sp>
        <p:nvSpPr>
          <p:cNvPr id="3" name="Subtitle 2"/>
          <p:cNvSpPr>
            <a:spLocks noGrp="1"/>
          </p:cNvSpPr>
          <p:nvPr>
            <p:ph type="subTitle" idx="1"/>
          </p:nvPr>
        </p:nvSpPr>
        <p:spPr/>
        <p:txBody>
          <a:bodyPr>
            <a:normAutofit/>
          </a:bodyPr>
          <a:lstStyle/>
          <a:p>
            <a:endParaRPr lang="en-US" sz="2800" dirty="0" smtClean="0">
              <a:solidFill>
                <a:schemeClr val="tx1"/>
              </a:solidFill>
            </a:endParaRPr>
          </a:p>
          <a:p>
            <a:r>
              <a:rPr lang="en-US" sz="2800" dirty="0" smtClean="0">
                <a:solidFill>
                  <a:schemeClr val="tx1"/>
                </a:solidFill>
              </a:rPr>
              <a:t>Jack Whitehead, </a:t>
            </a:r>
          </a:p>
          <a:p>
            <a:r>
              <a:rPr lang="en-US" sz="2800" dirty="0" smtClean="0">
                <a:solidFill>
                  <a:schemeClr val="tx1"/>
                </a:solidFill>
              </a:rPr>
              <a:t>University of </a:t>
            </a:r>
            <a:r>
              <a:rPr lang="en-US" sz="2800" dirty="0" err="1" smtClean="0">
                <a:solidFill>
                  <a:schemeClr val="tx1"/>
                </a:solidFill>
              </a:rPr>
              <a:t>Cumbria</a:t>
            </a:r>
            <a:endParaRPr lang="en-US" sz="2800" dirty="0">
              <a:solidFill>
                <a:schemeClr val="tx1"/>
              </a:solidFill>
            </a:endParaRPr>
          </a:p>
        </p:txBody>
      </p:sp>
      <p:sp>
        <p:nvSpPr>
          <p:cNvPr id="5" name="TextBox 4"/>
          <p:cNvSpPr txBox="1"/>
          <p:nvPr/>
        </p:nvSpPr>
        <p:spPr>
          <a:xfrm>
            <a:off x="1029497" y="2751860"/>
            <a:ext cx="7071777" cy="923330"/>
          </a:xfrm>
          <a:prstGeom prst="rect">
            <a:avLst/>
          </a:prstGeom>
          <a:noFill/>
        </p:spPr>
        <p:txBody>
          <a:bodyPr wrap="square" rtlCol="0">
            <a:spAutoFit/>
          </a:bodyPr>
          <a:lstStyle/>
          <a:p>
            <a:r>
              <a:rPr lang="en-US" dirty="0" smtClean="0"/>
              <a:t>A virtual presentation to the ‘International Conference on Poverty </a:t>
            </a:r>
            <a:r>
              <a:rPr lang="en-US" dirty="0" err="1" smtClean="0"/>
              <a:t>Globalisation</a:t>
            </a:r>
            <a:r>
              <a:rPr lang="en-US" dirty="0" smtClean="0"/>
              <a:t> and Schooling: A holistic approach’ at the University of Central Florida on the 2O</a:t>
            </a:r>
            <a:r>
              <a:rPr lang="en-US" baseline="30000" dirty="0" smtClean="0"/>
              <a:t>th</a:t>
            </a:r>
            <a:r>
              <a:rPr lang="en-US" dirty="0" smtClean="0"/>
              <a:t> February 2016.</a:t>
            </a:r>
            <a:endParaRPr lang="en-US" dirty="0"/>
          </a:p>
        </p:txBody>
      </p:sp>
    </p:spTree>
    <p:extLst>
      <p:ext uri="{BB962C8B-B14F-4D97-AF65-F5344CB8AC3E}">
        <p14:creationId xmlns:p14="http://schemas.microsoft.com/office/powerpoint/2010/main" val="652430237"/>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Recognising</a:t>
            </a:r>
            <a:r>
              <a:rPr lang="en-US" dirty="0" smtClean="0"/>
              <a:t> and Accrediting Master Educators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recognition and accreditation requires a partnership between </a:t>
            </a:r>
            <a:r>
              <a:rPr lang="en-US" dirty="0" err="1" smtClean="0"/>
              <a:t>organisations</a:t>
            </a:r>
            <a:r>
              <a:rPr lang="en-US" dirty="0" smtClean="0"/>
              <a:t> such as the Florida Bureau of Educator Certification and Universities and Colleges.</a:t>
            </a:r>
          </a:p>
          <a:p>
            <a:r>
              <a:rPr lang="en-US" sz="1700" dirty="0" smtClean="0">
                <a:hlinkClick r:id="rId2"/>
              </a:rPr>
              <a:t>http://www.actionresearch.net/writings/educators/floridamastereducators.pdf</a:t>
            </a:r>
            <a:endParaRPr lang="en-US" sz="1700" dirty="0" smtClean="0"/>
          </a:p>
          <a:p>
            <a:r>
              <a:rPr lang="en-US" dirty="0" smtClean="0"/>
              <a:t> Evidence on how this can be done can be accessed at:</a:t>
            </a:r>
            <a:endParaRPr lang="en-US" dirty="0"/>
          </a:p>
          <a:p>
            <a:r>
              <a:rPr lang="en-US" sz="2400" dirty="0" smtClean="0"/>
              <a:t>Whitehead, J. &amp; </a:t>
            </a:r>
            <a:r>
              <a:rPr lang="en-US" sz="2400" dirty="0" err="1" smtClean="0"/>
              <a:t>Huxtable</a:t>
            </a:r>
            <a:r>
              <a:rPr lang="en-US" sz="2400" dirty="0" smtClean="0"/>
              <a:t>, M. (2016) Creating a profession of Educators with living-theories of master and doctor educators. Gifted Education International, 32(1) 6-25.</a:t>
            </a:r>
          </a:p>
          <a:p>
            <a:r>
              <a:rPr lang="en-US" sz="1800" dirty="0">
                <a:hlinkClick r:id="rId3"/>
              </a:rPr>
              <a:t>http://www.actionresearch.net/writings/gei2015/geicontents2016.</a:t>
            </a:r>
            <a:r>
              <a:rPr lang="en-US" sz="1800" dirty="0" smtClean="0">
                <a:hlinkClick r:id="rId3"/>
              </a:rPr>
              <a:t>pdf</a:t>
            </a:r>
            <a:endParaRPr lang="en-US" sz="1800" dirty="0" smtClean="0"/>
          </a:p>
          <a:p>
            <a:endParaRPr lang="en-US" sz="2400" dirty="0"/>
          </a:p>
        </p:txBody>
      </p:sp>
    </p:spTree>
    <p:extLst>
      <p:ext uri="{BB962C8B-B14F-4D97-AF65-F5344CB8AC3E}">
        <p14:creationId xmlns:p14="http://schemas.microsoft.com/office/powerpoint/2010/main" val="143465926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Living-global-citizenship</a:t>
            </a:r>
            <a:endParaRPr lang="en-US" dirty="0"/>
          </a:p>
        </p:txBody>
      </p:sp>
      <p:sp>
        <p:nvSpPr>
          <p:cNvPr id="3" name="Content Placeholder 2"/>
          <p:cNvSpPr>
            <a:spLocks noGrp="1"/>
          </p:cNvSpPr>
          <p:nvPr>
            <p:ph idx="1"/>
          </p:nvPr>
        </p:nvSpPr>
        <p:spPr>
          <a:xfrm>
            <a:off x="457200" y="1600200"/>
            <a:ext cx="8229600" cy="4525963"/>
          </a:xfrm>
        </p:spPr>
        <p:txBody>
          <a:bodyPr>
            <a:normAutofit fontScale="85000" lnSpcReduction="20000"/>
          </a:bodyPr>
          <a:lstStyle/>
          <a:p>
            <a:r>
              <a:rPr lang="en-US" dirty="0" smtClean="0"/>
              <a:t>Living Global Citizenship is focused on living as fully as possible the values that carry hope for the flourishing of humanity.</a:t>
            </a:r>
          </a:p>
          <a:p>
            <a:pPr marL="0" indent="0">
              <a:buNone/>
            </a:pPr>
            <a:endParaRPr lang="en-US" dirty="0"/>
          </a:p>
          <a:p>
            <a:r>
              <a:rPr lang="en-US" dirty="0" smtClean="0"/>
              <a:t>See living-global-citizenship </a:t>
            </a:r>
            <a:r>
              <a:rPr lang="en-US" dirty="0" err="1" smtClean="0"/>
              <a:t>weblinks</a:t>
            </a:r>
            <a:r>
              <a:rPr lang="en-US" dirty="0" smtClean="0"/>
              <a:t> on pages 2-3 of </a:t>
            </a:r>
          </a:p>
          <a:p>
            <a:pPr marL="0" indent="0">
              <a:buNone/>
            </a:pPr>
            <a:endParaRPr lang="en-US" sz="2100" u="sng" dirty="0">
              <a:hlinkClick r:id="rId2"/>
            </a:endParaRPr>
          </a:p>
          <a:p>
            <a:pPr marL="0" indent="0">
              <a:buNone/>
            </a:pPr>
            <a:r>
              <a:rPr lang="en-US" sz="2100" u="sng" dirty="0" smtClean="0">
                <a:hlinkClick r:id="rId2"/>
              </a:rPr>
              <a:t>http://www.actionresearch.net/writings/jack/IofEsem021214.pdf</a:t>
            </a:r>
            <a:endParaRPr lang="en-US" sz="2100" u="sng" dirty="0" smtClean="0"/>
          </a:p>
          <a:p>
            <a:pPr marL="0" indent="0">
              <a:buNone/>
            </a:pPr>
            <a:endParaRPr lang="en-US" dirty="0"/>
          </a:p>
          <a:p>
            <a:r>
              <a:rPr lang="en-US" dirty="0"/>
              <a:t>Coombs, S., Potts, M., Whitehead, J. (2014) ‘International Educational Development and Learning through Sustainable Partnerships: Living Global Citizenship’ London; Palgrave Macmillan.</a:t>
            </a:r>
          </a:p>
        </p:txBody>
      </p:sp>
    </p:spTree>
    <p:extLst>
      <p:ext uri="{BB962C8B-B14F-4D97-AF65-F5344CB8AC3E}">
        <p14:creationId xmlns:p14="http://schemas.microsoft.com/office/powerpoint/2010/main" val="368366288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Accessing and Sharing living-educational-theories</a:t>
            </a:r>
            <a:endParaRPr lang="en-US" dirty="0"/>
          </a:p>
        </p:txBody>
      </p:sp>
      <p:sp>
        <p:nvSpPr>
          <p:cNvPr id="3" name="Content Placeholder 2"/>
          <p:cNvSpPr>
            <a:spLocks noGrp="1"/>
          </p:cNvSpPr>
          <p:nvPr>
            <p:ph idx="1"/>
          </p:nvPr>
        </p:nvSpPr>
        <p:spPr/>
        <p:txBody>
          <a:bodyPr>
            <a:normAutofit/>
          </a:bodyPr>
          <a:lstStyle/>
          <a:p>
            <a:r>
              <a:rPr lang="en-US" b="1" dirty="0" smtClean="0"/>
              <a:t>The Educational Journal of Living Theories (</a:t>
            </a:r>
            <a:r>
              <a:rPr lang="en-US" b="1" dirty="0"/>
              <a:t>EJOLTS</a:t>
            </a:r>
            <a:r>
              <a:rPr lang="en-US" b="1" dirty="0" smtClean="0"/>
              <a:t>)</a:t>
            </a:r>
          </a:p>
          <a:p>
            <a:pPr marL="0" indent="0">
              <a:buNone/>
            </a:pPr>
            <a:r>
              <a:rPr lang="en-US" dirty="0" smtClean="0"/>
              <a:t> </a:t>
            </a:r>
            <a:r>
              <a:rPr lang="en-US" sz="1900" dirty="0">
                <a:hlinkClick r:id="rId2"/>
              </a:rPr>
              <a:t>http://</a:t>
            </a:r>
            <a:r>
              <a:rPr lang="en-US" sz="1900" dirty="0" smtClean="0">
                <a:hlinkClick r:id="rId2"/>
              </a:rPr>
              <a:t>ejolts.net</a:t>
            </a:r>
            <a:endParaRPr lang="en-US" sz="1900" dirty="0" smtClean="0"/>
          </a:p>
          <a:p>
            <a:pPr marL="0" indent="0">
              <a:buNone/>
            </a:pPr>
            <a:endParaRPr lang="en-US" sz="1900" dirty="0" smtClean="0"/>
          </a:p>
          <a:p>
            <a:r>
              <a:rPr lang="en-US" b="1" dirty="0" smtClean="0"/>
              <a:t>Living-theory doctoral theses</a:t>
            </a:r>
          </a:p>
          <a:p>
            <a:pPr marL="0" indent="0">
              <a:buNone/>
            </a:pPr>
            <a:r>
              <a:rPr lang="en-US" sz="1700" dirty="0">
                <a:hlinkClick r:id="rId3"/>
              </a:rPr>
              <a:t>http://www.actionresearch.net/living/living.shtml</a:t>
            </a:r>
            <a:r>
              <a:rPr lang="en-US" sz="1700" dirty="0"/>
              <a:t> </a:t>
            </a:r>
            <a:endParaRPr lang="en-US" sz="1700" dirty="0" smtClean="0"/>
          </a:p>
          <a:p>
            <a:pPr marL="0" indent="0">
              <a:buNone/>
            </a:pPr>
            <a:endParaRPr lang="en-US" sz="1700" dirty="0" smtClean="0"/>
          </a:p>
          <a:p>
            <a:r>
              <a:rPr lang="en-US" b="1" dirty="0" smtClean="0"/>
              <a:t>Living-theory master’s units and dissertations</a:t>
            </a:r>
            <a:endParaRPr lang="en-US" b="1" dirty="0"/>
          </a:p>
          <a:p>
            <a:pPr marL="0" indent="0">
              <a:buNone/>
            </a:pPr>
            <a:r>
              <a:rPr lang="en-US" sz="1600" dirty="0">
                <a:hlinkClick r:id="rId4"/>
              </a:rPr>
              <a:t>http://www.actionresearch.net/writings/</a:t>
            </a:r>
            <a:r>
              <a:rPr lang="en-US" sz="1600" dirty="0" smtClean="0">
                <a:hlinkClick r:id="rId4"/>
              </a:rPr>
              <a:t>mastermod.shtml</a:t>
            </a:r>
            <a:endParaRPr lang="en-US" sz="1600" dirty="0" smtClean="0"/>
          </a:p>
          <a:p>
            <a:endParaRPr lang="en-US" dirty="0"/>
          </a:p>
        </p:txBody>
      </p:sp>
    </p:spTree>
    <p:extLst>
      <p:ext uri="{BB962C8B-B14F-4D97-AF65-F5344CB8AC3E}">
        <p14:creationId xmlns:p14="http://schemas.microsoft.com/office/powerpoint/2010/main" val="387971789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020288"/>
          </a:xfrm>
        </p:spPr>
        <p:txBody>
          <a:bodyPr>
            <a:normAutofit fontScale="90000"/>
          </a:bodyPr>
          <a:lstStyle/>
          <a:p>
            <a:r>
              <a:rPr lang="en-US" dirty="0" smtClean="0"/>
              <a:t>Living Theory Research as a Social Movement with Living-Posters and Multi-Screen SKYPE </a:t>
            </a:r>
            <a:endParaRPr lang="en-US" dirty="0"/>
          </a:p>
        </p:txBody>
      </p:sp>
      <p:sp>
        <p:nvSpPr>
          <p:cNvPr id="3" name="Content Placeholder 2"/>
          <p:cNvSpPr>
            <a:spLocks noGrp="1"/>
          </p:cNvSpPr>
          <p:nvPr>
            <p:ph idx="1"/>
          </p:nvPr>
        </p:nvSpPr>
        <p:spPr>
          <a:xfrm>
            <a:off x="457200" y="2294925"/>
            <a:ext cx="8229600" cy="3831238"/>
          </a:xfrm>
        </p:spPr>
        <p:txBody>
          <a:bodyPr>
            <a:normAutofit fontScale="85000" lnSpcReduction="10000"/>
          </a:bodyPr>
          <a:lstStyle/>
          <a:p>
            <a:pPr lvl="0"/>
            <a:endParaRPr lang="en-US" dirty="0" smtClean="0"/>
          </a:p>
          <a:p>
            <a:pPr lvl="0"/>
            <a:r>
              <a:rPr lang="en-US" dirty="0" smtClean="0"/>
              <a:t>How </a:t>
            </a:r>
            <a:r>
              <a:rPr lang="en-US" dirty="0"/>
              <a:t>can </a:t>
            </a:r>
            <a:r>
              <a:rPr lang="en-US" dirty="0" err="1"/>
              <a:t>i~we~i</a:t>
            </a:r>
            <a:r>
              <a:rPr lang="en-US" dirty="0"/>
              <a:t> contribute to overcoming the poverty of traditional academic texts that omit embodied expressions of energy and values in explanations of educational influence. </a:t>
            </a:r>
            <a:endParaRPr lang="en-GB" dirty="0"/>
          </a:p>
          <a:p>
            <a:pPr lvl="0"/>
            <a:r>
              <a:rPr lang="en-US" dirty="0"/>
              <a:t>How can </a:t>
            </a:r>
            <a:r>
              <a:rPr lang="en-US" dirty="0" err="1"/>
              <a:t>i~we~i</a:t>
            </a:r>
            <a:r>
              <a:rPr lang="en-US" dirty="0"/>
              <a:t> demonstrate the educational influence of digital multi-screen and multi-media narratives in contributing to a globally influential movement of living-theory practitioners and researchers?</a:t>
            </a:r>
            <a:endParaRPr lang="en-GB" dirty="0"/>
          </a:p>
          <a:p>
            <a:endParaRPr lang="en-US" dirty="0"/>
          </a:p>
        </p:txBody>
      </p:sp>
    </p:spTree>
    <p:extLst>
      <p:ext uri="{BB962C8B-B14F-4D97-AF65-F5344CB8AC3E}">
        <p14:creationId xmlns:p14="http://schemas.microsoft.com/office/powerpoint/2010/main" val="111164525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a:t>
            </a:r>
            <a:r>
              <a:rPr lang="en-US" dirty="0" err="1" smtClean="0"/>
              <a:t>ctionresearch.net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You will find many more resources to support you in exploring the question, ‘How do I improve what I am doing?’ at </a:t>
            </a:r>
          </a:p>
          <a:p>
            <a:pPr marL="0" indent="0">
              <a:buNone/>
            </a:pPr>
            <a:r>
              <a:rPr lang="en-US" dirty="0" smtClean="0">
                <a:hlinkClick r:id="rId2"/>
              </a:rPr>
              <a:t>http://www.actionresearch.net</a:t>
            </a:r>
            <a:endParaRPr lang="en-US" dirty="0" smtClean="0"/>
          </a:p>
          <a:p>
            <a:pPr marL="0" indent="0">
              <a:buNone/>
            </a:pPr>
            <a:endParaRPr lang="en-US" dirty="0" smtClean="0"/>
          </a:p>
          <a:p>
            <a:pPr marL="0" indent="0">
              <a:buNone/>
            </a:pPr>
            <a:r>
              <a:rPr lang="en-US" dirty="0" smtClean="0"/>
              <a:t>Do consider submitting your living-educational-theory of your educational influence to the Educational Journal of </a:t>
            </a:r>
            <a:r>
              <a:rPr lang="en-US" dirty="0"/>
              <a:t>Living Theories (EJOLTS) at </a:t>
            </a:r>
            <a:r>
              <a:rPr lang="en-US" dirty="0">
                <a:hlinkClick r:id="rId3"/>
              </a:rPr>
              <a:t>http://</a:t>
            </a:r>
            <a:r>
              <a:rPr lang="en-US" dirty="0" smtClean="0">
                <a:hlinkClick r:id="rId3"/>
              </a:rPr>
              <a:t>ejolts.net</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30951578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Living-Theory</a:t>
            </a:r>
            <a:endParaRPr lang="en-US" dirty="0"/>
          </a:p>
        </p:txBody>
      </p:sp>
      <p:sp>
        <p:nvSpPr>
          <p:cNvPr id="3" name="Content Placeholder 2"/>
          <p:cNvSpPr>
            <a:spLocks noGrp="1"/>
          </p:cNvSpPr>
          <p:nvPr>
            <p:ph idx="1"/>
          </p:nvPr>
        </p:nvSpPr>
        <p:spPr/>
        <p:txBody>
          <a:bodyPr/>
          <a:lstStyle/>
          <a:p>
            <a:r>
              <a:rPr lang="en-US" b="1" dirty="0" smtClean="0"/>
              <a:t>MICHAEL DENT (2016) A </a:t>
            </a:r>
            <a:r>
              <a:rPr lang="en-US" b="1" dirty="0"/>
              <a:t>REFLEXIVE STUDY OF THE CONTINUOUS PRACTICE IMPROVEMENT OF A GLOBAL </a:t>
            </a:r>
            <a:r>
              <a:rPr lang="en-US" b="1" dirty="0" smtClean="0"/>
              <a:t>PROFESSIONAL, UNIVERSITY OF MALAYA. </a:t>
            </a:r>
            <a:r>
              <a:rPr lang="en-US" b="1" dirty="0"/>
              <a:t>RETRIEVED 17 FEBRUARY 2016 </a:t>
            </a:r>
            <a:r>
              <a:rPr lang="en-US" b="1" dirty="0" smtClean="0"/>
              <a:t>FROM</a:t>
            </a:r>
          </a:p>
          <a:p>
            <a:pPr marL="0" indent="0">
              <a:buNone/>
            </a:pPr>
            <a:r>
              <a:rPr lang="en-US" sz="2800" b="1" dirty="0" smtClean="0">
                <a:hlinkClick r:id="rId2"/>
              </a:rPr>
              <a:t>http</a:t>
            </a:r>
            <a:r>
              <a:rPr lang="en-US" sz="2800" b="1" dirty="0">
                <a:hlinkClick r:id="rId2"/>
              </a:rPr>
              <a:t>://</a:t>
            </a:r>
            <a:r>
              <a:rPr lang="en-US" sz="2800" b="1" dirty="0" err="1">
                <a:hlinkClick r:id="rId2"/>
              </a:rPr>
              <a:t>www.actionresearch.net</a:t>
            </a:r>
            <a:r>
              <a:rPr lang="en-US" sz="2800" b="1" dirty="0">
                <a:hlinkClick r:id="rId2"/>
              </a:rPr>
              <a:t>/living/</a:t>
            </a:r>
            <a:r>
              <a:rPr lang="en-US" sz="2800" b="1" dirty="0" err="1">
                <a:hlinkClick r:id="rId2"/>
              </a:rPr>
              <a:t>dent.shtml</a:t>
            </a:r>
            <a:r>
              <a:rPr lang="en-US" b="1" dirty="0"/>
              <a:t>	</a:t>
            </a:r>
          </a:p>
          <a:p>
            <a:endParaRPr lang="en-US" dirty="0"/>
          </a:p>
        </p:txBody>
      </p:sp>
    </p:spTree>
    <p:extLst>
      <p:ext uri="{BB962C8B-B14F-4D97-AF65-F5344CB8AC3E}">
        <p14:creationId xmlns:p14="http://schemas.microsoft.com/office/powerpoint/2010/main" val="245694342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Youtube</a:t>
            </a:r>
            <a:r>
              <a:rPr lang="en-US" smtClean="0"/>
              <a:t> Presentation</a:t>
            </a:r>
            <a:endParaRPr lang="en-US" dirty="0"/>
          </a:p>
        </p:txBody>
      </p:sp>
      <p:sp>
        <p:nvSpPr>
          <p:cNvPr id="3" name="Content Placeholder 2"/>
          <p:cNvSpPr>
            <a:spLocks noGrp="1"/>
          </p:cNvSpPr>
          <p:nvPr>
            <p:ph idx="1"/>
          </p:nvPr>
        </p:nvSpPr>
        <p:spPr/>
        <p:txBody>
          <a:bodyPr>
            <a:normAutofit/>
          </a:bodyPr>
          <a:lstStyle/>
          <a:p>
            <a:r>
              <a:rPr lang="en-US" dirty="0" smtClean="0"/>
              <a:t>5 minute video to support the text and </a:t>
            </a:r>
            <a:r>
              <a:rPr lang="en-US" dirty="0" err="1" smtClean="0"/>
              <a:t>powerpoint</a:t>
            </a:r>
            <a:r>
              <a:rPr lang="en-US" dirty="0" smtClean="0"/>
              <a:t> slides for the virtual presentation</a:t>
            </a:r>
          </a:p>
          <a:p>
            <a:pPr marL="0" indent="0">
              <a:buNone/>
            </a:pPr>
            <a:endParaRPr lang="en-US" dirty="0" smtClean="0"/>
          </a:p>
          <a:p>
            <a:pPr marL="0" indent="0">
              <a:buNone/>
            </a:pPr>
            <a:endParaRPr lang="en-US" dirty="0"/>
          </a:p>
          <a:p>
            <a:endParaRPr lang="en-US" dirty="0" smtClean="0"/>
          </a:p>
          <a:p>
            <a:endParaRPr lang="en-US" dirty="0"/>
          </a:p>
          <a:p>
            <a:pPr marL="0" indent="0" algn="ctr">
              <a:buNone/>
            </a:pPr>
            <a:endParaRPr lang="en-US" dirty="0" smtClean="0">
              <a:hlinkClick r:id="rId2"/>
            </a:endParaRPr>
          </a:p>
          <a:p>
            <a:pPr marL="0" indent="0" algn="ctr">
              <a:buNone/>
            </a:pPr>
            <a:r>
              <a:rPr lang="en-US" sz="2000" dirty="0" smtClean="0">
                <a:hlinkClick r:id="rId2"/>
              </a:rPr>
              <a:t>https</a:t>
            </a:r>
            <a:r>
              <a:rPr lang="en-US" sz="2000" dirty="0">
                <a:hlinkClick r:id="rId2"/>
              </a:rPr>
              <a:t>://www.youtube.com/watch?v=</a:t>
            </a:r>
            <a:r>
              <a:rPr lang="en-US" sz="2000" dirty="0" smtClean="0">
                <a:hlinkClick r:id="rId2"/>
              </a:rPr>
              <a:t>ssQQElnSB6Q</a:t>
            </a:r>
            <a:endParaRPr lang="en-US" sz="2000" dirty="0" smtClean="0"/>
          </a:p>
          <a:p>
            <a:endParaRPr lang="en-US" dirty="0"/>
          </a:p>
        </p:txBody>
      </p:sp>
      <p:pic>
        <p:nvPicPr>
          <p:cNvPr id="7" name="Picture 6" descr="jackufcstil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0579" y="2924008"/>
            <a:ext cx="3810000" cy="2146300"/>
          </a:xfrm>
          <a:prstGeom prst="rect">
            <a:avLst/>
          </a:prstGeom>
        </p:spPr>
      </p:pic>
    </p:spTree>
    <p:extLst>
      <p:ext uri="{BB962C8B-B14F-4D97-AF65-F5344CB8AC3E}">
        <p14:creationId xmlns:p14="http://schemas.microsoft.com/office/powerpoint/2010/main" val="407531321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holistic approach with Living Theory research</a:t>
            </a:r>
            <a:endParaRPr lang="en-US" dirty="0"/>
          </a:p>
        </p:txBody>
      </p:sp>
      <p:sp>
        <p:nvSpPr>
          <p:cNvPr id="3" name="Content Placeholder 2"/>
          <p:cNvSpPr>
            <a:spLocks noGrp="1"/>
          </p:cNvSpPr>
          <p:nvPr>
            <p:ph idx="1"/>
          </p:nvPr>
        </p:nvSpPr>
        <p:spPr/>
        <p:txBody>
          <a:bodyPr>
            <a:normAutofit fontScale="92500"/>
          </a:bodyPr>
          <a:lstStyle/>
          <a:p>
            <a:pPr lvl="0"/>
            <a:r>
              <a:rPr lang="en-GB" dirty="0"/>
              <a:t>A holistic approach is characterized by the belief that the parts of something are intimately interconnected and explicable only by reference to the whole.</a:t>
            </a:r>
          </a:p>
          <a:p>
            <a:endParaRPr lang="en-GB" dirty="0"/>
          </a:p>
          <a:p>
            <a:pPr lvl="0"/>
            <a:r>
              <a:rPr lang="en-US" dirty="0"/>
              <a:t>A holistic approach to </a:t>
            </a:r>
            <a:r>
              <a:rPr lang="en-US" dirty="0" smtClean="0"/>
              <a:t>Living Theory research is </a:t>
            </a:r>
            <a:r>
              <a:rPr lang="en-US" dirty="0"/>
              <a:t>distinguished by a relationally dynamic and inclusive awareness of the mutual influences of ‘I am because we are/We are because I am’.</a:t>
            </a:r>
            <a:endParaRPr lang="en-GB" dirty="0"/>
          </a:p>
          <a:p>
            <a:endParaRPr lang="en-US" dirty="0"/>
          </a:p>
        </p:txBody>
      </p:sp>
    </p:spTree>
    <p:extLst>
      <p:ext uri="{BB962C8B-B14F-4D97-AF65-F5344CB8AC3E}">
        <p14:creationId xmlns:p14="http://schemas.microsoft.com/office/powerpoint/2010/main" val="391443682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living-educational-theory</a:t>
            </a:r>
            <a:endParaRPr lang="en-US" dirty="0"/>
          </a:p>
        </p:txBody>
      </p:sp>
      <p:sp>
        <p:nvSpPr>
          <p:cNvPr id="3" name="Content Placeholder 2"/>
          <p:cNvSpPr>
            <a:spLocks noGrp="1"/>
          </p:cNvSpPr>
          <p:nvPr>
            <p:ph idx="1"/>
          </p:nvPr>
        </p:nvSpPr>
        <p:spPr/>
        <p:txBody>
          <a:bodyPr/>
          <a:lstStyle/>
          <a:p>
            <a:r>
              <a:rPr lang="en-US" dirty="0" smtClean="0"/>
              <a:t>A living-educational-theory is an individual’s explanation for their educational influence in their own learning, in the learning of others and in the learning of the social formations which influence the explanation.</a:t>
            </a:r>
            <a:endParaRPr lang="en-US" dirty="0"/>
          </a:p>
        </p:txBody>
      </p:sp>
    </p:spTree>
    <p:extLst>
      <p:ext uri="{BB962C8B-B14F-4D97-AF65-F5344CB8AC3E}">
        <p14:creationId xmlns:p14="http://schemas.microsoft.com/office/powerpoint/2010/main" val="60383649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Educational Researchers and Education Researchers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Educational researchers </a:t>
            </a:r>
            <a:r>
              <a:rPr lang="en-US" dirty="0"/>
              <a:t>explain the educational influences of individuals in their own learning in the learning of others and in the learning of the social formations that influence the practice and understandings.</a:t>
            </a:r>
          </a:p>
          <a:p>
            <a:pPr marL="0" indent="0">
              <a:buNone/>
            </a:pPr>
            <a:endParaRPr lang="en-US" dirty="0" smtClean="0"/>
          </a:p>
          <a:p>
            <a:pPr marL="0" indent="0">
              <a:buNone/>
            </a:pPr>
            <a:r>
              <a:rPr lang="en-US" b="1" dirty="0" smtClean="0"/>
              <a:t>Education researcher </a:t>
            </a:r>
            <a:r>
              <a:rPr lang="en-US" dirty="0" smtClean="0"/>
              <a:t>produced explanations of educational phenomena within the conceptual frameworks and methods of validation of the philosophy, psychology, sociology </a:t>
            </a:r>
            <a:r>
              <a:rPr lang="en-US" dirty="0"/>
              <a:t>history, economics, leadership and administration and other disciplines and fields of education.</a:t>
            </a:r>
            <a:endParaRPr lang="en-GB" dirty="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8706735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Globalisation</a:t>
            </a:r>
            <a:r>
              <a:rPr lang="en-US" dirty="0" smtClean="0"/>
              <a:t> (Economic)</a:t>
            </a:r>
            <a:endParaRPr lang="en-US" dirty="0"/>
          </a:p>
        </p:txBody>
      </p:sp>
      <p:sp>
        <p:nvSpPr>
          <p:cNvPr id="3" name="Content Placeholder 2"/>
          <p:cNvSpPr>
            <a:spLocks noGrp="1"/>
          </p:cNvSpPr>
          <p:nvPr>
            <p:ph idx="1"/>
          </p:nvPr>
        </p:nvSpPr>
        <p:spPr/>
        <p:txBody>
          <a:bodyPr/>
          <a:lstStyle/>
          <a:p>
            <a:pPr marL="0" indent="0">
              <a:buNone/>
            </a:pPr>
            <a:r>
              <a:rPr lang="en-US" dirty="0" smtClean="0"/>
              <a:t>The economic rationality of </a:t>
            </a:r>
            <a:r>
              <a:rPr lang="en-US" dirty="0" err="1" smtClean="0"/>
              <a:t>globalisation</a:t>
            </a:r>
            <a:r>
              <a:rPr lang="en-US" dirty="0" smtClean="0"/>
              <a:t> can lead to de-valuation and de-</a:t>
            </a:r>
            <a:r>
              <a:rPr lang="en-US" dirty="0" err="1" smtClean="0"/>
              <a:t>moralisation</a:t>
            </a:r>
            <a:r>
              <a:rPr lang="en-US" dirty="0" smtClean="0"/>
              <a:t> with the removal of values that carry hope for the flourishing of humanity from a discourse. </a:t>
            </a:r>
            <a:endParaRPr lang="en-US" dirty="0" smtClean="0"/>
          </a:p>
          <a:p>
            <a:pPr marL="0" indent="0">
              <a:buNone/>
            </a:pPr>
            <a:endParaRPr lang="en-US"/>
          </a:p>
          <a:p>
            <a:pPr marL="0" indent="0">
              <a:buNone/>
            </a:pPr>
            <a:r>
              <a:rPr lang="en-US" smtClean="0"/>
              <a:t>Economic </a:t>
            </a:r>
            <a:r>
              <a:rPr lang="en-US" dirty="0" smtClean="0"/>
              <a:t>rationality must not be permitted to hinder the full expression of living-global-citizenship.</a:t>
            </a:r>
            <a:endParaRPr lang="en-US" dirty="0"/>
          </a:p>
        </p:txBody>
      </p:sp>
    </p:spTree>
    <p:extLst>
      <p:ext uri="{BB962C8B-B14F-4D97-AF65-F5344CB8AC3E}">
        <p14:creationId xmlns:p14="http://schemas.microsoft.com/office/powerpoint/2010/main" val="425825778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(economic and moral)</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Different conceptions of poverty – economic and values based. </a:t>
            </a:r>
          </a:p>
          <a:p>
            <a:r>
              <a:rPr lang="en-US" sz="2800" dirty="0" smtClean="0"/>
              <a:t>Transcending constraints of economic poverty</a:t>
            </a:r>
          </a:p>
          <a:p>
            <a:r>
              <a:rPr lang="en-US" sz="2800" dirty="0" smtClean="0"/>
              <a:t>How </a:t>
            </a:r>
            <a:r>
              <a:rPr lang="en-US" sz="2800" dirty="0"/>
              <a:t>do I use my living and lived experience to influence creative economic independence in others</a:t>
            </a:r>
            <a:r>
              <a:rPr lang="en-US" sz="2800" dirty="0" smtClean="0"/>
              <a:t>? Bonnie Kaplan </a:t>
            </a:r>
            <a:r>
              <a:rPr lang="en-US" sz="1900" u="sng" dirty="0" smtClean="0">
                <a:hlinkClick r:id="rId2"/>
              </a:rPr>
              <a:t>http://www.actionresearch.net/living/kaplan/KaplanMTech032014.pdf</a:t>
            </a:r>
            <a:endParaRPr lang="en-US" sz="1900" dirty="0" smtClean="0"/>
          </a:p>
          <a:p>
            <a:r>
              <a:rPr lang="en-US" sz="2800" dirty="0" err="1" smtClean="0"/>
              <a:t>Briganti</a:t>
            </a:r>
            <a:r>
              <a:rPr lang="en-US" sz="2800" dirty="0" smtClean="0"/>
              <a:t>, A. (2015) Generating </a:t>
            </a:r>
            <a:r>
              <a:rPr lang="en-US" sz="2800" dirty="0"/>
              <a:t>my own living-theory: An interim </a:t>
            </a:r>
            <a:r>
              <a:rPr lang="en-US" sz="2800" dirty="0" smtClean="0"/>
              <a:t>report. Educational Journal of Living Theories, 8(2) 76-99. Retrieved 3 February </a:t>
            </a:r>
            <a:r>
              <a:rPr lang="en-US" sz="2800" dirty="0"/>
              <a:t>2016 from </a:t>
            </a:r>
            <a:r>
              <a:rPr lang="en-US" sz="2800" dirty="0">
                <a:hlinkClick r:id="rId3"/>
              </a:rPr>
              <a:t>http://ejolts.net/node/</a:t>
            </a:r>
            <a:r>
              <a:rPr lang="en-US" sz="2800" dirty="0" smtClean="0">
                <a:hlinkClick r:id="rId3"/>
              </a:rPr>
              <a:t>262</a:t>
            </a:r>
            <a:endParaRPr lang="en-US" sz="2800" dirty="0" smtClean="0"/>
          </a:p>
          <a:p>
            <a:endParaRPr lang="en-US" sz="1400" dirty="0"/>
          </a:p>
        </p:txBody>
      </p:sp>
    </p:spTree>
    <p:extLst>
      <p:ext uri="{BB962C8B-B14F-4D97-AF65-F5344CB8AC3E}">
        <p14:creationId xmlns:p14="http://schemas.microsoft.com/office/powerpoint/2010/main" val="426241227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71880"/>
            <a:ext cx="8229600" cy="2532976"/>
          </a:xfrm>
        </p:spPr>
        <p:txBody>
          <a:bodyPr>
            <a:normAutofit/>
          </a:bodyPr>
          <a:lstStyle/>
          <a:p>
            <a:pPr marL="0" indent="0">
              <a:buNone/>
            </a:pPr>
            <a:r>
              <a:rPr lang="en-US" smtClean="0"/>
              <a:t>Felice</a:t>
            </a:r>
            <a:r>
              <a:rPr lang="en-US" dirty="0" smtClean="0"/>
              <a:t> Levine, the Executive Director of AERA and Geoff </a:t>
            </a:r>
            <a:r>
              <a:rPr lang="en-US" dirty="0" err="1" smtClean="0"/>
              <a:t>Whitty</a:t>
            </a:r>
            <a:r>
              <a:rPr lang="en-US" dirty="0" smtClean="0"/>
              <a:t>, in his Presidential Address to BERA, have both urged these </a:t>
            </a:r>
            <a:r>
              <a:rPr lang="en-US" dirty="0" err="1" smtClean="0"/>
              <a:t>organisations</a:t>
            </a:r>
            <a:r>
              <a:rPr lang="en-US" dirty="0" smtClean="0"/>
              <a:t> to use Education Research rather than Educational Research. </a:t>
            </a:r>
            <a:endParaRPr lang="en-US" dirty="0"/>
          </a:p>
        </p:txBody>
      </p:sp>
      <p:sp>
        <p:nvSpPr>
          <p:cNvPr id="4" name="Title 3"/>
          <p:cNvSpPr>
            <a:spLocks noGrp="1"/>
          </p:cNvSpPr>
          <p:nvPr>
            <p:ph type="title"/>
          </p:nvPr>
        </p:nvSpPr>
        <p:spPr>
          <a:xfrm>
            <a:off x="457200" y="274638"/>
            <a:ext cx="8229600" cy="3672632"/>
          </a:xfrm>
        </p:spPr>
        <p:txBody>
          <a:bodyPr>
            <a:normAutofit fontScale="90000"/>
          </a:bodyPr>
          <a:lstStyle/>
          <a:p>
            <a:pPr algn="l"/>
            <a:r>
              <a:rPr lang="en-US" sz="3600" dirty="0" smtClean="0"/>
              <a:t/>
            </a:r>
            <a:br>
              <a:rPr lang="en-US" sz="3600" dirty="0" smtClean="0"/>
            </a:br>
            <a:r>
              <a:rPr lang="en-US" sz="3600" dirty="0"/>
              <a:t/>
            </a:r>
            <a:br>
              <a:rPr lang="en-US" sz="3600" dirty="0"/>
            </a:br>
            <a:r>
              <a:rPr lang="en-US" sz="3600" dirty="0" smtClean="0"/>
              <a:t>DEVELPING THE KNOWLEDGE-CREATING CAPACITIES OF PRACTITIONER RESEARCHERS WHILST BOTH RESISTING THE PRESSURES OF EDUCATION RESEARCHERS IN THE AMERICAN AND BRITISH EDUCATIONAL RESEARCH AND VALUING THEIR INSIGHTS.</a:t>
            </a:r>
            <a:r>
              <a:rPr lang="en-US" sz="3600" dirty="0"/>
              <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147604905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Profession of Master Educators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Florida Bureau </a:t>
            </a:r>
            <a:r>
              <a:rPr lang="en-US" dirty="0"/>
              <a:t>of Educator Certification (BEC</a:t>
            </a:r>
            <a:r>
              <a:rPr lang="en-GB" dirty="0"/>
              <a:t> </a:t>
            </a:r>
            <a:r>
              <a:rPr lang="en-GB" dirty="0" smtClean="0"/>
              <a:t>)…</a:t>
            </a:r>
            <a:r>
              <a:rPr lang="en-GB" dirty="0"/>
              <a:t> </a:t>
            </a:r>
            <a:r>
              <a:rPr lang="en-GB" dirty="0" smtClean="0"/>
              <a:t>supports </a:t>
            </a:r>
            <a:r>
              <a:rPr lang="en-GB" dirty="0"/>
              <a:t>the academic achievement of our students by assuring that our educators are professionally qualified for highly effective instruction. Florida educators must be certified to teach in our public schools and in many of our private schools. Educators include classroom teachers, school administrators, and other support professionals, such as guidance counsellors and media specialists. The Bureau of Educator Certification (BEC) is committed to providing timely, accurate, and efficient services to all constituents. </a:t>
            </a:r>
            <a:r>
              <a:rPr lang="en-US" u="sng" dirty="0" smtClean="0">
                <a:hlinkClick r:id="rId2"/>
              </a:rPr>
              <a:t>http</a:t>
            </a:r>
            <a:r>
              <a:rPr lang="en-US" u="sng" dirty="0">
                <a:hlinkClick r:id="rId2"/>
              </a:rPr>
              <a:t>://www.fldoe.org/teaching/</a:t>
            </a:r>
            <a:r>
              <a:rPr lang="en-US" u="sng" dirty="0" smtClean="0">
                <a:hlinkClick r:id="rId2"/>
              </a:rPr>
              <a:t>certification</a:t>
            </a:r>
            <a:r>
              <a:rPr lang="en-US" dirty="0"/>
              <a:t>	</a:t>
            </a:r>
            <a:endParaRPr lang="en-GB" dirty="0"/>
          </a:p>
          <a:p>
            <a:endParaRPr lang="en-US" dirty="0"/>
          </a:p>
        </p:txBody>
      </p:sp>
    </p:spTree>
    <p:extLst>
      <p:ext uri="{BB962C8B-B14F-4D97-AF65-F5344CB8AC3E}">
        <p14:creationId xmlns:p14="http://schemas.microsoft.com/office/powerpoint/2010/main" val="355808678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xmlns:p14="http://schemas.microsoft.com/office/powerpoint/2010/main" spd="slow" advClick="0" advTm="15000"/>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503</TotalTime>
  <Words>964</Words>
  <Application>Microsoft Macintosh PowerPoint</Application>
  <PresentationFormat>On-screen Show (4:3)</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DEVELOPMENTS IN LIVING-EDUCATIONAL-THEORIES OF HOLISTIC APPROACHES TO POVERTY, GLOBALISATION AND SCHOOLING </vt:lpstr>
      <vt:lpstr>Youtube Presentation</vt:lpstr>
      <vt:lpstr>A holistic approach with Living Theory research</vt:lpstr>
      <vt:lpstr>A living-educational-theory</vt:lpstr>
      <vt:lpstr>Educational Researchers and Education Researchers </vt:lpstr>
      <vt:lpstr>Globalisation (Economic)</vt:lpstr>
      <vt:lpstr>Poverty (economic and moral)</vt:lpstr>
      <vt:lpstr>  DEVELPING THE KNOWLEDGE-CREATING CAPACITIES OF PRACTITIONER RESEARCHERS WHILST BOTH RESISTING THE PRESSURES OF EDUCATION RESEARCHERS IN THE AMERICAN AND BRITISH EDUCATIONAL RESEARCH AND VALUING THEIR INSIGHTS.  </vt:lpstr>
      <vt:lpstr>Creating a Profession of Master Educators</vt:lpstr>
      <vt:lpstr>Recognising and Accrediting Master Educators</vt:lpstr>
      <vt:lpstr>Living-global-citizenship</vt:lpstr>
      <vt:lpstr>Creating Accessing and Sharing living-educational-theories</vt:lpstr>
      <vt:lpstr>Living Theory Research as a Social Movement with Living-Posters and Multi-Screen SKYPE </vt:lpstr>
      <vt:lpstr>actionresearch.net</vt:lpstr>
      <vt:lpstr>Latest Living-Theory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Whitehead</dc:creator>
  <cp:lastModifiedBy>Jack Whitehead</cp:lastModifiedBy>
  <cp:revision>40</cp:revision>
  <dcterms:created xsi:type="dcterms:W3CDTF">2015-01-18T06:42:08Z</dcterms:created>
  <dcterms:modified xsi:type="dcterms:W3CDTF">2016-02-20T12:25:53Z</dcterms:modified>
</cp:coreProperties>
</file>