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16" r:id="rId3"/>
    <p:sldId id="307" r:id="rId4"/>
    <p:sldId id="308" r:id="rId5"/>
    <p:sldId id="309" r:id="rId6"/>
    <p:sldId id="310" r:id="rId7"/>
    <p:sldId id="311" r:id="rId8"/>
    <p:sldId id="312" r:id="rId9"/>
    <p:sldId id="313" r:id="rId10"/>
    <p:sldId id="314" r:id="rId11"/>
    <p:sldId id="315" r:id="rId12"/>
    <p:sldId id="317" r:id="rId13"/>
    <p:sldId id="31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6" d="100"/>
          <a:sy n="76" d="100"/>
        </p:scale>
        <p:origin x="-504"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1AB71-43BA-48F2-BB14-9F8576782098}" type="datetimeFigureOut">
              <a:rPr lang="en-GB" smtClean="0"/>
              <a:t>18/06/2019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47183-C66E-4E60-B536-FF7086743420}" type="slidenum">
              <a:rPr lang="en-GB" smtClean="0"/>
              <a:t>‹#›</a:t>
            </a:fld>
            <a:endParaRPr lang="en-GB"/>
          </a:p>
        </p:txBody>
      </p:sp>
    </p:spTree>
    <p:extLst>
      <p:ext uri="{BB962C8B-B14F-4D97-AF65-F5344CB8AC3E}">
        <p14:creationId xmlns:p14="http://schemas.microsoft.com/office/powerpoint/2010/main" val="331701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Clarified my Ontological Values – explanatory principles – standards of judgement</a:t>
            </a:r>
          </a:p>
          <a:p>
            <a:endParaRPr lang="en-GB" dirty="0" smtClean="0"/>
          </a:p>
          <a:p>
            <a:r>
              <a:rPr lang="en-GB" dirty="0" smtClean="0"/>
              <a:t>Living Theory Research</a:t>
            </a:r>
            <a:r>
              <a:rPr lang="en-GB" baseline="0" dirty="0" smtClean="0"/>
              <a:t> – educational influences in my own learning, the learning of others and the social formations I am part of.</a:t>
            </a:r>
          </a:p>
          <a:p>
            <a:endParaRPr lang="en-GB" baseline="0" dirty="0" smtClean="0"/>
          </a:p>
          <a:p>
            <a:r>
              <a:rPr lang="en-GB" sz="1200" dirty="0" smtClean="0">
                <a:effectLst/>
                <a:latin typeface="+mn-lt"/>
                <a:ea typeface="Times New Roman"/>
              </a:rPr>
              <a:t>My heart as an educator is drawn to both Frankl (2004, 1972) and Whitehead (2010). Frankl (1972) describes drawing a ‘spark’ from life and Whitehead’s (2010) ‘life-affirming energy contributing to the flourishing of humanity’. Make a Difference.</a:t>
            </a:r>
            <a:endParaRPr lang="en-GB" dirty="0"/>
          </a:p>
        </p:txBody>
      </p:sp>
      <p:sp>
        <p:nvSpPr>
          <p:cNvPr id="4" name="Slide Number Placeholder 3"/>
          <p:cNvSpPr>
            <a:spLocks noGrp="1"/>
          </p:cNvSpPr>
          <p:nvPr>
            <p:ph type="sldNum" sz="quarter" idx="10"/>
          </p:nvPr>
        </p:nvSpPr>
        <p:spPr/>
        <p:txBody>
          <a:bodyPr/>
          <a:lstStyle/>
          <a:p>
            <a:fld id="{1F747183-C66E-4E60-B536-FF7086743420}" type="slidenum">
              <a:rPr lang="en-GB" smtClean="0"/>
              <a:t>2</a:t>
            </a:fld>
            <a:endParaRPr lang="en-GB"/>
          </a:p>
        </p:txBody>
      </p:sp>
    </p:spTree>
    <p:extLst>
      <p:ext uri="{BB962C8B-B14F-4D97-AF65-F5344CB8AC3E}">
        <p14:creationId xmlns:p14="http://schemas.microsoft.com/office/powerpoint/2010/main" val="94306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Global </a:t>
            </a:r>
            <a:r>
              <a:rPr lang="en-GB" dirty="0" smtClean="0"/>
              <a:t>practitioner’s carrying out educational research-</a:t>
            </a:r>
            <a:r>
              <a:rPr lang="en-GB" baseline="0" dirty="0" smtClean="0"/>
              <a:t> </a:t>
            </a:r>
            <a:r>
              <a:rPr lang="en-GB" dirty="0" smtClean="0"/>
              <a:t>conversations </a:t>
            </a:r>
            <a:r>
              <a:rPr lang="en-GB" dirty="0" smtClean="0"/>
              <a:t>– England, Scotland, Mongolia, Canada, South Africa, Italy, </a:t>
            </a:r>
            <a:endParaRPr lang="en-GB" dirty="0" smtClean="0"/>
          </a:p>
          <a:p>
            <a:r>
              <a:rPr lang="en-GB" dirty="0" smtClean="0"/>
              <a:t>Drawing on </a:t>
            </a:r>
            <a:r>
              <a:rPr lang="en-GB" dirty="0" err="1" smtClean="0"/>
              <a:t>Habermas</a:t>
            </a:r>
            <a:r>
              <a:rPr lang="en-GB" dirty="0" smtClean="0"/>
              <a:t>’ Social Validity- peer validation group</a:t>
            </a:r>
          </a:p>
          <a:p>
            <a:endParaRPr lang="en-GB" dirty="0" smtClean="0"/>
          </a:p>
          <a:p>
            <a:r>
              <a:rPr lang="en-GB" dirty="0" smtClean="0"/>
              <a:t>Please sign up and join us </a:t>
            </a:r>
          </a:p>
          <a:p>
            <a:endParaRPr lang="en-GB" dirty="0" smtClean="0"/>
          </a:p>
          <a:p>
            <a:r>
              <a:rPr lang="en-GB" dirty="0" smtClean="0"/>
              <a:t>“How can I improve my practise?”</a:t>
            </a:r>
          </a:p>
          <a:p>
            <a:endParaRPr lang="en-GB" dirty="0"/>
          </a:p>
        </p:txBody>
      </p:sp>
      <p:sp>
        <p:nvSpPr>
          <p:cNvPr id="4" name="Slide Number Placeholder 3"/>
          <p:cNvSpPr>
            <a:spLocks noGrp="1"/>
          </p:cNvSpPr>
          <p:nvPr>
            <p:ph type="sldNum" sz="quarter" idx="10"/>
          </p:nvPr>
        </p:nvSpPr>
        <p:spPr/>
        <p:txBody>
          <a:bodyPr/>
          <a:lstStyle/>
          <a:p>
            <a:fld id="{1F747183-C66E-4E60-B536-FF7086743420}" type="slidenum">
              <a:rPr lang="en-GB" smtClean="0"/>
              <a:t>4</a:t>
            </a:fld>
            <a:endParaRPr lang="en-GB"/>
          </a:p>
        </p:txBody>
      </p:sp>
    </p:spTree>
    <p:extLst>
      <p:ext uri="{BB962C8B-B14F-4D97-AF65-F5344CB8AC3E}">
        <p14:creationId xmlns:p14="http://schemas.microsoft.com/office/powerpoint/2010/main" val="194936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Headings in my paper</a:t>
            </a:r>
            <a:endParaRPr lang="en-GB" dirty="0"/>
          </a:p>
        </p:txBody>
      </p:sp>
      <p:sp>
        <p:nvSpPr>
          <p:cNvPr id="4" name="Slide Number Placeholder 3"/>
          <p:cNvSpPr>
            <a:spLocks noGrp="1"/>
          </p:cNvSpPr>
          <p:nvPr>
            <p:ph type="sldNum" sz="quarter" idx="10"/>
          </p:nvPr>
        </p:nvSpPr>
        <p:spPr/>
        <p:txBody>
          <a:bodyPr/>
          <a:lstStyle/>
          <a:p>
            <a:fld id="{1F747183-C66E-4E60-B536-FF7086743420}" type="slidenum">
              <a:rPr lang="en-GB" smtClean="0"/>
              <a:t>5</a:t>
            </a:fld>
            <a:endParaRPr lang="en-GB"/>
          </a:p>
        </p:txBody>
      </p:sp>
    </p:spTree>
    <p:extLst>
      <p:ext uri="{BB962C8B-B14F-4D97-AF65-F5344CB8AC3E}">
        <p14:creationId xmlns:p14="http://schemas.microsoft.com/office/powerpoint/2010/main" val="396605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sz="1400" dirty="0" smtClean="0">
                <a:effectLst/>
                <a:latin typeface="+mn-lt"/>
                <a:ea typeface="Times New Roman"/>
                <a:cs typeface="Calibri"/>
              </a:rPr>
              <a:t>kernel </a:t>
            </a:r>
            <a:r>
              <a:rPr lang="en-GB" sz="1400" dirty="0" smtClean="0">
                <a:effectLst/>
                <a:latin typeface="+mn-lt"/>
                <a:ea typeface="Times New Roman"/>
                <a:cs typeface="Calibri"/>
              </a:rPr>
              <a:t>of excitement and nervousness </a:t>
            </a:r>
            <a:r>
              <a:rPr lang="en-GB" sz="1400" dirty="0" smtClean="0">
                <a:effectLst/>
                <a:latin typeface="+mn-lt"/>
                <a:ea typeface="Times New Roman"/>
                <a:cs typeface="Calibri"/>
              </a:rPr>
              <a:t>-</a:t>
            </a:r>
            <a:r>
              <a:rPr lang="en-GB" sz="1400" baseline="0" dirty="0" smtClean="0">
                <a:effectLst/>
                <a:latin typeface="+mn-lt"/>
                <a:ea typeface="Times New Roman"/>
                <a:cs typeface="Calibri"/>
              </a:rPr>
              <a:t> conference</a:t>
            </a:r>
            <a:r>
              <a:rPr lang="en-GB" sz="1400" dirty="0" smtClean="0">
                <a:effectLst/>
                <a:latin typeface="+mn-lt"/>
                <a:ea typeface="Times New Roman"/>
                <a:cs typeface="Calibri"/>
              </a:rPr>
              <a:t> </a:t>
            </a:r>
          </a:p>
          <a:p>
            <a:pPr>
              <a:lnSpc>
                <a:spcPct val="115000"/>
              </a:lnSpc>
              <a:spcAft>
                <a:spcPts val="0"/>
              </a:spcAft>
            </a:pPr>
            <a:endParaRPr lang="en-GB" sz="1400" i="1" dirty="0" smtClean="0">
              <a:effectLst/>
              <a:latin typeface="+mn-lt"/>
              <a:ea typeface="Times New Roman"/>
              <a:cs typeface="Calibri"/>
            </a:endParaRPr>
          </a:p>
          <a:p>
            <a:pPr>
              <a:lnSpc>
                <a:spcPct val="115000"/>
              </a:lnSpc>
              <a:spcAft>
                <a:spcPts val="0"/>
              </a:spcAft>
            </a:pPr>
            <a:r>
              <a:rPr lang="en-GB" sz="1400" i="1" dirty="0" smtClean="0">
                <a:effectLst/>
                <a:latin typeface="+mn-lt"/>
                <a:ea typeface="Times New Roman"/>
                <a:cs typeface="Times New Roman"/>
              </a:rPr>
              <a:t>‘Global </a:t>
            </a:r>
            <a:r>
              <a:rPr lang="en-GB" sz="1400" i="1" dirty="0" smtClean="0">
                <a:effectLst/>
                <a:latin typeface="+mn-lt"/>
                <a:ea typeface="Times New Roman"/>
                <a:cs typeface="Times New Roman"/>
              </a:rPr>
              <a:t>Perspectives: Re-imagining Education’</a:t>
            </a:r>
            <a:r>
              <a:rPr lang="en-GB" sz="1400" b="1" i="1" dirty="0" smtClean="0">
                <a:effectLst/>
                <a:latin typeface="+mn-lt"/>
                <a:ea typeface="Times New Roman"/>
                <a:cs typeface="Times New Roman"/>
              </a:rPr>
              <a:t> </a:t>
            </a:r>
            <a:r>
              <a:rPr lang="en-GB" sz="1400" b="1" i="1" dirty="0" smtClean="0">
                <a:effectLst/>
                <a:latin typeface="+mn-lt"/>
                <a:ea typeface="Times New Roman"/>
                <a:cs typeface="Times New Roman"/>
              </a:rPr>
              <a:t> </a:t>
            </a:r>
            <a:r>
              <a:rPr lang="en-GB" sz="1400" dirty="0" smtClean="0">
                <a:effectLst/>
                <a:latin typeface="+mn-lt"/>
                <a:ea typeface="Times New Roman"/>
                <a:cs typeface="Times New Roman"/>
              </a:rPr>
              <a:t>sparked </a:t>
            </a:r>
            <a:r>
              <a:rPr lang="en-GB" sz="1400" dirty="0" smtClean="0">
                <a:effectLst/>
                <a:latin typeface="+mn-lt"/>
                <a:ea typeface="Times New Roman"/>
                <a:cs typeface="Times New Roman"/>
              </a:rPr>
              <a:t>my imagination</a:t>
            </a:r>
            <a:r>
              <a:rPr lang="en-GB" sz="1400" dirty="0" smtClean="0">
                <a:effectLst/>
                <a:latin typeface="+mn-lt"/>
                <a:ea typeface="Times New Roman"/>
                <a:cs typeface="Calibri"/>
              </a:rPr>
              <a:t> </a:t>
            </a:r>
            <a:r>
              <a:rPr lang="en-GB" sz="1400" dirty="0" smtClean="0">
                <a:effectLst/>
                <a:latin typeface="+mn-lt"/>
                <a:ea typeface="Times New Roman"/>
                <a:cs typeface="Calibri"/>
              </a:rPr>
              <a:t>- </a:t>
            </a:r>
            <a:r>
              <a:rPr lang="en-GB" sz="1400" dirty="0" smtClean="0">
                <a:effectLst/>
                <a:latin typeface="+mn-lt"/>
                <a:ea typeface="Times New Roman"/>
                <a:cs typeface="Calibri"/>
              </a:rPr>
              <a:t>discussion into possibilities and my way of professional being. </a:t>
            </a:r>
            <a:endParaRPr lang="en-GB" sz="1400" dirty="0" smtClean="0">
              <a:effectLst/>
              <a:latin typeface="+mn-lt"/>
              <a:ea typeface="Times New Roman"/>
              <a:cs typeface="Calibri"/>
            </a:endParaRPr>
          </a:p>
          <a:p>
            <a:pPr>
              <a:lnSpc>
                <a:spcPct val="115000"/>
              </a:lnSpc>
              <a:spcAft>
                <a:spcPts val="0"/>
              </a:spcAft>
            </a:pPr>
            <a:endParaRPr lang="en-GB" sz="1400" dirty="0" smtClean="0">
              <a:effectLst/>
              <a:latin typeface="+mn-lt"/>
              <a:ea typeface="Times New Roman"/>
              <a:cs typeface="Calibri"/>
            </a:endParaRPr>
          </a:p>
          <a:p>
            <a:pPr>
              <a:lnSpc>
                <a:spcPct val="115000"/>
              </a:lnSpc>
              <a:spcAft>
                <a:spcPts val="0"/>
              </a:spcAft>
            </a:pPr>
            <a:r>
              <a:rPr lang="en-GB" sz="1400" dirty="0" smtClean="0">
                <a:effectLst/>
                <a:latin typeface="+mn-lt"/>
                <a:ea typeface="Times New Roman"/>
                <a:cs typeface="Calibri"/>
              </a:rPr>
              <a:t>Journey </a:t>
            </a:r>
            <a:r>
              <a:rPr lang="en-GB" sz="1400" dirty="0" smtClean="0">
                <a:effectLst/>
                <a:latin typeface="+mn-lt"/>
                <a:ea typeface="Times New Roman"/>
                <a:cs typeface="Calibri"/>
              </a:rPr>
              <a:t>of my research and an opportunity to keep a promise I made a long time ago. </a:t>
            </a:r>
            <a:endParaRPr lang="en-GB" sz="1400" dirty="0" smtClean="0">
              <a:effectLst/>
              <a:latin typeface="+mn-lt"/>
              <a:ea typeface="Times New Roman"/>
              <a:cs typeface="Times New Roman"/>
            </a:endParaRPr>
          </a:p>
          <a:p>
            <a:endParaRPr lang="en-GB" sz="1400" dirty="0" smtClean="0"/>
          </a:p>
          <a:p>
            <a:pPr>
              <a:lnSpc>
                <a:spcPct val="115000"/>
              </a:lnSpc>
              <a:spcAft>
                <a:spcPts val="0"/>
              </a:spcAft>
            </a:pPr>
            <a:r>
              <a:rPr lang="en-GB" sz="1400" dirty="0" smtClean="0">
                <a:effectLst/>
                <a:latin typeface="+mn-lt"/>
                <a:ea typeface="Times New Roman"/>
                <a:cs typeface="Calibri"/>
              </a:rPr>
              <a:t> </a:t>
            </a:r>
            <a:endParaRPr lang="en-GB" sz="1400" dirty="0" smtClean="0">
              <a:effectLst/>
              <a:latin typeface="+mn-lt"/>
              <a:ea typeface="Times New Roman"/>
              <a:cs typeface="Times New Roman"/>
            </a:endParaRPr>
          </a:p>
          <a:p>
            <a:pPr>
              <a:lnSpc>
                <a:spcPct val="115000"/>
              </a:lnSpc>
              <a:spcAft>
                <a:spcPts val="1000"/>
              </a:spcAft>
            </a:pPr>
            <a:r>
              <a:rPr lang="en-GB" sz="1400" dirty="0" smtClean="0">
                <a:effectLst/>
                <a:latin typeface="+mn-lt"/>
                <a:ea typeface="Times New Roman"/>
                <a:cs typeface="Calibri"/>
              </a:rPr>
              <a:t>Now I can see the end </a:t>
            </a:r>
            <a:r>
              <a:rPr lang="en-GB" sz="1400" dirty="0" smtClean="0">
                <a:effectLst/>
                <a:latin typeface="+mn-lt"/>
                <a:ea typeface="Times New Roman"/>
                <a:cs typeface="Calibri"/>
              </a:rPr>
              <a:t>point</a:t>
            </a:r>
            <a:r>
              <a:rPr lang="en-GB" sz="1400" baseline="0" dirty="0" smtClean="0">
                <a:effectLst/>
                <a:latin typeface="+mn-lt"/>
                <a:ea typeface="Times New Roman"/>
                <a:cs typeface="Calibri"/>
              </a:rPr>
              <a:t> -</a:t>
            </a:r>
            <a:r>
              <a:rPr lang="en-GB" sz="1400" dirty="0" smtClean="0">
                <a:effectLst/>
                <a:latin typeface="+mn-lt"/>
                <a:ea typeface="Times New Roman"/>
                <a:cs typeface="Calibri"/>
              </a:rPr>
              <a:t> </a:t>
            </a:r>
            <a:r>
              <a:rPr lang="en-GB" sz="1400" dirty="0" smtClean="0">
                <a:effectLst/>
                <a:latin typeface="+mn-lt"/>
                <a:ea typeface="Times New Roman"/>
                <a:cs typeface="Calibri"/>
              </a:rPr>
              <a:t>the impact of </a:t>
            </a:r>
            <a:r>
              <a:rPr lang="en-GB" sz="1400" dirty="0" smtClean="0">
                <a:effectLst/>
                <a:latin typeface="+mn-lt"/>
                <a:ea typeface="Times New Roman"/>
                <a:cs typeface="Calibri"/>
              </a:rPr>
              <a:t>my professional </a:t>
            </a:r>
            <a:r>
              <a:rPr lang="en-GB" sz="1400" dirty="0" smtClean="0">
                <a:effectLst/>
                <a:latin typeface="+mn-lt"/>
                <a:ea typeface="Times New Roman"/>
                <a:cs typeface="Calibri"/>
              </a:rPr>
              <a:t>development on my students and on </a:t>
            </a:r>
            <a:r>
              <a:rPr lang="en-GB" sz="1400" dirty="0" smtClean="0">
                <a:effectLst/>
                <a:latin typeface="+mn-lt"/>
                <a:ea typeface="Times New Roman"/>
                <a:cs typeface="Calibri"/>
              </a:rPr>
              <a:t>m</a:t>
            </a:r>
            <a:r>
              <a:rPr lang="en-GB" sz="1400" baseline="0" dirty="0" smtClean="0">
                <a:effectLst/>
                <a:latin typeface="+mn-lt"/>
                <a:ea typeface="Times New Roman"/>
                <a:cs typeface="Calibri"/>
              </a:rPr>
              <a:t>yself personally and</a:t>
            </a:r>
            <a:r>
              <a:rPr lang="en-GB" sz="1400" dirty="0" smtClean="0">
                <a:effectLst/>
                <a:latin typeface="+mn-lt"/>
                <a:ea typeface="Times New Roman"/>
                <a:cs typeface="Calibri"/>
              </a:rPr>
              <a:t> </a:t>
            </a:r>
            <a:r>
              <a:rPr lang="en-GB" sz="1400" dirty="0" smtClean="0">
                <a:effectLst/>
                <a:latin typeface="+mn-lt"/>
                <a:ea typeface="Times New Roman"/>
                <a:cs typeface="Calibri"/>
              </a:rPr>
              <a:t>professional </a:t>
            </a:r>
            <a:r>
              <a:rPr lang="en-GB" sz="1400" dirty="0" smtClean="0">
                <a:effectLst/>
                <a:latin typeface="+mn-lt"/>
                <a:ea typeface="Times New Roman"/>
                <a:cs typeface="Calibri"/>
              </a:rPr>
              <a:t>- well-being</a:t>
            </a:r>
            <a:r>
              <a:rPr lang="en-GB" sz="1400" dirty="0" smtClean="0">
                <a:effectLst/>
                <a:latin typeface="+mn-lt"/>
                <a:ea typeface="Times New Roman"/>
                <a:cs typeface="Calibri"/>
              </a:rPr>
              <a:t>, </a:t>
            </a:r>
            <a:endParaRPr lang="en-GB" sz="1400" dirty="0" smtClean="0">
              <a:effectLst/>
              <a:latin typeface="+mn-lt"/>
              <a:ea typeface="Times New Roman"/>
              <a:cs typeface="Calibri"/>
            </a:endParaRPr>
          </a:p>
          <a:p>
            <a:pPr>
              <a:lnSpc>
                <a:spcPct val="115000"/>
              </a:lnSpc>
              <a:spcAft>
                <a:spcPts val="1000"/>
              </a:spcAft>
            </a:pPr>
            <a:endParaRPr lang="en-GB" sz="1400" dirty="0" smtClean="0">
              <a:effectLst/>
              <a:latin typeface="+mn-lt"/>
              <a:ea typeface="Times New Roman"/>
              <a:cs typeface="Calibri"/>
            </a:endParaRPr>
          </a:p>
          <a:p>
            <a:pPr>
              <a:lnSpc>
                <a:spcPct val="115000"/>
              </a:lnSpc>
              <a:spcAft>
                <a:spcPts val="1000"/>
              </a:spcAft>
            </a:pPr>
            <a:r>
              <a:rPr lang="en-GB" sz="1400" dirty="0" smtClean="0">
                <a:effectLst/>
                <a:latin typeface="+mn-lt"/>
                <a:ea typeface="Times New Roman"/>
                <a:cs typeface="Calibri"/>
              </a:rPr>
              <a:t>inspiration – beginning</a:t>
            </a:r>
            <a:r>
              <a:rPr lang="en-GB" sz="1400" baseline="0" dirty="0" smtClean="0">
                <a:effectLst/>
                <a:latin typeface="+mn-lt"/>
                <a:ea typeface="Times New Roman"/>
                <a:cs typeface="Calibri"/>
              </a:rPr>
              <a:t> -</a:t>
            </a:r>
            <a:r>
              <a:rPr lang="en-GB" sz="1400" dirty="0" smtClean="0">
                <a:effectLst/>
                <a:latin typeface="+mn-lt"/>
                <a:ea typeface="Times New Roman"/>
                <a:cs typeface="Calibri"/>
              </a:rPr>
              <a:t> </a:t>
            </a:r>
            <a:r>
              <a:rPr lang="en-GB" sz="1400" dirty="0" smtClean="0">
                <a:effectLst/>
                <a:latin typeface="+mn-lt"/>
                <a:ea typeface="Times New Roman"/>
                <a:cs typeface="Calibri"/>
              </a:rPr>
              <a:t>the hook </a:t>
            </a:r>
            <a:r>
              <a:rPr lang="en-GB" sz="1400" dirty="0" smtClean="0">
                <a:effectLst/>
                <a:latin typeface="+mn-lt"/>
                <a:ea typeface="Times New Roman"/>
                <a:cs typeface="Calibri"/>
              </a:rPr>
              <a:t>-promise </a:t>
            </a:r>
            <a:r>
              <a:rPr lang="en-GB" sz="1400" dirty="0" smtClean="0">
                <a:effectLst/>
                <a:latin typeface="+mn-lt"/>
                <a:ea typeface="Times New Roman"/>
                <a:cs typeface="Calibri"/>
              </a:rPr>
              <a:t>of what is possible. </a:t>
            </a:r>
            <a:endParaRPr lang="en-GB" sz="1400" dirty="0" smtClean="0">
              <a:effectLst/>
              <a:latin typeface="+mn-lt"/>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fld id="{1F747183-C66E-4E60-B536-FF7086743420}" type="slidenum">
              <a:rPr lang="en-GB" smtClean="0"/>
              <a:t>6</a:t>
            </a:fld>
            <a:endParaRPr lang="en-GB"/>
          </a:p>
        </p:txBody>
      </p:sp>
    </p:spTree>
    <p:extLst>
      <p:ext uri="{BB962C8B-B14F-4D97-AF65-F5344CB8AC3E}">
        <p14:creationId xmlns:p14="http://schemas.microsoft.com/office/powerpoint/2010/main" val="3525545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GB" sz="1200" dirty="0" smtClean="0">
                <a:effectLst/>
                <a:latin typeface="+mn-lt"/>
                <a:ea typeface="Times New Roman"/>
                <a:cs typeface="Calibri"/>
              </a:rPr>
              <a:t>This is the final</a:t>
            </a:r>
            <a:r>
              <a:rPr lang="en-GB" sz="1200" baseline="0" dirty="0" smtClean="0">
                <a:effectLst/>
                <a:latin typeface="+mn-lt"/>
                <a:ea typeface="Times New Roman"/>
                <a:cs typeface="Calibri"/>
              </a:rPr>
              <a:t> paragraph in my paper – You to feel the passion I feel and why</a:t>
            </a:r>
          </a:p>
          <a:p>
            <a:pPr>
              <a:lnSpc>
                <a:spcPct val="115000"/>
              </a:lnSpc>
              <a:spcAft>
                <a:spcPts val="0"/>
              </a:spcAft>
            </a:pPr>
            <a:endParaRPr lang="en-GB" sz="1200" baseline="0" dirty="0" smtClean="0">
              <a:effectLst/>
              <a:latin typeface="+mn-lt"/>
              <a:ea typeface="Times New Roman"/>
              <a:cs typeface="Calibri"/>
            </a:endParaRPr>
          </a:p>
          <a:p>
            <a:pPr>
              <a:lnSpc>
                <a:spcPct val="115000"/>
              </a:lnSpc>
              <a:spcAft>
                <a:spcPts val="0"/>
              </a:spcAft>
            </a:pPr>
            <a:r>
              <a:rPr lang="en-GB" sz="1200" dirty="0" smtClean="0">
                <a:effectLst/>
                <a:latin typeface="+mn-lt"/>
                <a:ea typeface="Times New Roman"/>
                <a:cs typeface="Calibri"/>
              </a:rPr>
              <a:t>The </a:t>
            </a:r>
            <a:r>
              <a:rPr lang="en-GB" sz="1200" dirty="0" smtClean="0">
                <a:effectLst/>
                <a:latin typeface="+mn-lt"/>
                <a:ea typeface="Times New Roman"/>
                <a:cs typeface="Calibri"/>
              </a:rPr>
              <a:t>pupils/ students and practitioners deserve to be motivated, inspired, keen to make a difference not only to the class they are teaching, but to the wider communities and world we are part </a:t>
            </a:r>
            <a:r>
              <a:rPr lang="en-GB" sz="1200" dirty="0" smtClean="0">
                <a:effectLst/>
                <a:latin typeface="+mn-lt"/>
                <a:ea typeface="Times New Roman"/>
                <a:cs typeface="Calibri"/>
              </a:rPr>
              <a:t>of</a:t>
            </a:r>
            <a:r>
              <a:rPr lang="en-GB" sz="1200" baseline="0" dirty="0" smtClean="0">
                <a:effectLst/>
                <a:latin typeface="+mn-lt"/>
                <a:ea typeface="Times New Roman"/>
                <a:cs typeface="Calibri"/>
              </a:rPr>
              <a:t> - </a:t>
            </a:r>
            <a:r>
              <a:rPr lang="en-GB" sz="1200" b="1" dirty="0" smtClean="0">
                <a:effectLst/>
                <a:latin typeface="+mn-lt"/>
                <a:ea typeface="Times New Roman"/>
                <a:cs typeface="Calibri"/>
              </a:rPr>
              <a:t>A </a:t>
            </a:r>
            <a:r>
              <a:rPr lang="en-GB" sz="1200" b="1" dirty="0" smtClean="0">
                <a:effectLst/>
                <a:latin typeface="+mn-lt"/>
                <a:ea typeface="Times New Roman"/>
                <a:cs typeface="Calibri"/>
              </a:rPr>
              <a:t>feeling I hold inside which burns as brightly now as the day I decided I wanted to teach. </a:t>
            </a:r>
            <a:endParaRPr lang="en-GB" sz="1200" b="1" dirty="0" smtClean="0">
              <a:effectLst/>
              <a:latin typeface="+mn-lt"/>
              <a:ea typeface="Times New Roman"/>
              <a:cs typeface="Times New Roman"/>
            </a:endParaRPr>
          </a:p>
          <a:p>
            <a:endParaRPr lang="en-GB" b="1" dirty="0"/>
          </a:p>
        </p:txBody>
      </p:sp>
      <p:sp>
        <p:nvSpPr>
          <p:cNvPr id="4" name="Slide Number Placeholder 3"/>
          <p:cNvSpPr>
            <a:spLocks noGrp="1"/>
          </p:cNvSpPr>
          <p:nvPr>
            <p:ph type="sldNum" sz="quarter" idx="10"/>
          </p:nvPr>
        </p:nvSpPr>
        <p:spPr/>
        <p:txBody>
          <a:bodyPr/>
          <a:lstStyle/>
          <a:p>
            <a:fld id="{1F747183-C66E-4E60-B536-FF7086743420}" type="slidenum">
              <a:rPr lang="en-GB" smtClean="0"/>
              <a:t>7</a:t>
            </a:fld>
            <a:endParaRPr lang="en-GB"/>
          </a:p>
        </p:txBody>
      </p:sp>
    </p:spTree>
    <p:extLst>
      <p:ext uri="{BB962C8B-B14F-4D97-AF65-F5344CB8AC3E}">
        <p14:creationId xmlns:p14="http://schemas.microsoft.com/office/powerpoint/2010/main" val="404004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solidFill>
                  <a:srgbClr val="000000"/>
                </a:solidFill>
                <a:effectLst/>
                <a:latin typeface="+mn-lt"/>
                <a:ea typeface="Times New Roman"/>
              </a:rPr>
              <a:t>I find a resonance between my own values and purpose and those of my employer, TLI. </a:t>
            </a:r>
            <a:endParaRPr lang="en-GB" sz="1200" dirty="0" smtClean="0">
              <a:solidFill>
                <a:srgbClr val="000000"/>
              </a:solidFill>
              <a:effectLst/>
              <a:latin typeface="+mn-lt"/>
              <a:ea typeface="Times New Roman"/>
            </a:endParaRPr>
          </a:p>
          <a:p>
            <a:endParaRPr lang="en-GB" sz="1200" dirty="0" smtClean="0">
              <a:solidFill>
                <a:srgbClr val="000000"/>
              </a:solidFill>
              <a:effectLst/>
              <a:latin typeface="+mn-lt"/>
            </a:endParaRPr>
          </a:p>
          <a:p>
            <a:r>
              <a:rPr lang="en-GB" sz="1200" dirty="0" smtClean="0">
                <a:solidFill>
                  <a:srgbClr val="000000"/>
                </a:solidFill>
                <a:effectLst/>
                <a:latin typeface="+mn-lt"/>
              </a:rPr>
              <a:t>Recently short listed for</a:t>
            </a:r>
            <a:r>
              <a:rPr lang="en-GB" sz="1200" baseline="0" dirty="0" smtClean="0">
                <a:solidFill>
                  <a:srgbClr val="000000"/>
                </a:solidFill>
                <a:effectLst/>
                <a:latin typeface="+mn-lt"/>
              </a:rPr>
              <a:t> a Guardian Universities National Award  – hard to reach communities</a:t>
            </a:r>
          </a:p>
          <a:p>
            <a:endParaRPr lang="en-GB" sz="1200" baseline="0" dirty="0" smtClean="0">
              <a:solidFill>
                <a:srgbClr val="000000"/>
              </a:solidFill>
              <a:effectLst/>
              <a:latin typeface="+mn-lt"/>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Times New Roman"/>
                <a:cs typeface="Calibri"/>
              </a:rPr>
              <a:t> </a:t>
            </a:r>
            <a:r>
              <a:rPr kumimoji="0" lang="en-GB" sz="1200" b="0" i="0" u="none" strike="noStrike" kern="1200" cap="none" spc="0" normalizeH="0" baseline="0" noProof="0" dirty="0" smtClean="0">
                <a:ln>
                  <a:noFill/>
                </a:ln>
                <a:solidFill>
                  <a:srgbClr val="000000"/>
                </a:solidFill>
                <a:effectLst/>
                <a:uLnTx/>
                <a:uFillTx/>
                <a:latin typeface="+mn-lt"/>
                <a:ea typeface="Times New Roman"/>
                <a:cs typeface="Calibri"/>
              </a:rPr>
              <a:t>Living my values in my role as an educational practitioner is vitally important to me. </a:t>
            </a:r>
            <a:r>
              <a:rPr kumimoji="0" lang="en-GB" sz="1200" b="0" i="0" u="none" strike="noStrike" kern="1200" cap="none" spc="0" normalizeH="0" baseline="0" noProof="0" dirty="0" smtClean="0">
                <a:ln>
                  <a:noFill/>
                </a:ln>
                <a:solidFill>
                  <a:prstClr val="black"/>
                </a:solidFill>
                <a:effectLst/>
                <a:uLnTx/>
                <a:uFillTx/>
                <a:latin typeface="+mn-lt"/>
                <a:ea typeface="Times New Roman"/>
                <a:cs typeface="Calibri"/>
              </a:rPr>
              <a:t>So much of my practice has been driven by national directives, regardless of the needs or interests of the children or staff in my care. Frankl (2004) identifies this as creating ‘disrupted meaning structures’, hence my search for a setting where my ontological values can be fully embodied in my practice. A place where I can develop the type of continual professional development that has inspired and made such a difference to me and that of colleagues.</a:t>
            </a:r>
            <a:endParaRPr kumimoji="0" lang="en-GB" sz="1200" b="0" i="0" u="none" strike="noStrike" kern="1200" cap="none" spc="0" normalizeH="0" baseline="0" noProof="0" dirty="0" smtClean="0">
              <a:ln>
                <a:noFill/>
              </a:ln>
              <a:solidFill>
                <a:prstClr val="black"/>
              </a:solidFill>
              <a:effectLst/>
              <a:uLnTx/>
              <a:uFillTx/>
              <a:latin typeface="+mn-lt"/>
              <a:ea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sz="1200" baseline="0" dirty="0" smtClean="0">
              <a:solidFill>
                <a:srgbClr val="000000"/>
              </a:solidFill>
              <a:effectLst/>
              <a:latin typeface="+mn-lt"/>
            </a:endParaRPr>
          </a:p>
          <a:p>
            <a:endParaRPr lang="en-GB" sz="1200" baseline="0" dirty="0" smtClean="0">
              <a:solidFill>
                <a:srgbClr val="000000"/>
              </a:solidFill>
              <a:effectLst/>
              <a:latin typeface="+mn-lt"/>
            </a:endParaRPr>
          </a:p>
          <a:p>
            <a:r>
              <a:rPr lang="en-GB" sz="1200" baseline="0" dirty="0" smtClean="0">
                <a:solidFill>
                  <a:srgbClr val="000000"/>
                </a:solidFill>
                <a:effectLst/>
                <a:latin typeface="+mn-lt"/>
              </a:rPr>
              <a:t>Important enables me to embody those ontological values in my practice that bring meaning and purpose to my life. </a:t>
            </a:r>
          </a:p>
          <a:p>
            <a:endParaRPr lang="en-GB" sz="1200" baseline="0" dirty="0" smtClean="0">
              <a:solidFill>
                <a:srgbClr val="000000"/>
              </a:solidFill>
              <a:effectLst/>
              <a:latin typeface="+mn-lt"/>
            </a:endParaRPr>
          </a:p>
          <a:p>
            <a:r>
              <a:rPr lang="en-GB" sz="1200" baseline="0" dirty="0" smtClean="0">
                <a:solidFill>
                  <a:srgbClr val="000000"/>
                </a:solidFill>
                <a:effectLst/>
                <a:latin typeface="+mn-lt"/>
              </a:rPr>
              <a:t>Enabled me to look at practitioner professional development - </a:t>
            </a:r>
            <a:endParaRPr lang="en-GB" dirty="0"/>
          </a:p>
        </p:txBody>
      </p:sp>
      <p:sp>
        <p:nvSpPr>
          <p:cNvPr id="4" name="Slide Number Placeholder 3"/>
          <p:cNvSpPr>
            <a:spLocks noGrp="1"/>
          </p:cNvSpPr>
          <p:nvPr>
            <p:ph type="sldNum" sz="quarter" idx="10"/>
          </p:nvPr>
        </p:nvSpPr>
        <p:spPr/>
        <p:txBody>
          <a:bodyPr/>
          <a:lstStyle/>
          <a:p>
            <a:fld id="{1F747183-C66E-4E60-B536-FF7086743420}" type="slidenum">
              <a:rPr lang="en-GB" smtClean="0"/>
              <a:t>8</a:t>
            </a:fld>
            <a:endParaRPr lang="en-GB"/>
          </a:p>
        </p:txBody>
      </p:sp>
    </p:spTree>
    <p:extLst>
      <p:ext uri="{BB962C8B-B14F-4D97-AF65-F5344CB8AC3E}">
        <p14:creationId xmlns:p14="http://schemas.microsoft.com/office/powerpoint/2010/main" val="421648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effectLst/>
                <a:latin typeface="+mn-lt"/>
                <a:ea typeface="Calibri"/>
              </a:rPr>
              <a:t>This call for integrity and moral purpose by school leaders in the new OFSTED framework, coming into schools in September 2019, will require space for the development and reflection on the ontological and epistemological values that drive the individual leader’s moral purpose. </a:t>
            </a:r>
            <a:r>
              <a:rPr lang="en-GB" sz="1200" dirty="0" smtClean="0">
                <a:effectLst/>
                <a:latin typeface="+mn-lt"/>
                <a:ea typeface="Times New Roman"/>
              </a:rPr>
              <a:t>Within a framework of research that forms the heart of a practitioner’s professional development, a methodology is needed that enables them to clarify and nurture their own constellation of embodied values and identify the embodiment of professional integrity.</a:t>
            </a:r>
            <a:endParaRPr lang="en-GB" dirty="0"/>
          </a:p>
        </p:txBody>
      </p:sp>
      <p:sp>
        <p:nvSpPr>
          <p:cNvPr id="4" name="Slide Number Placeholder 3"/>
          <p:cNvSpPr>
            <a:spLocks noGrp="1"/>
          </p:cNvSpPr>
          <p:nvPr>
            <p:ph type="sldNum" sz="quarter" idx="10"/>
          </p:nvPr>
        </p:nvSpPr>
        <p:spPr/>
        <p:txBody>
          <a:bodyPr/>
          <a:lstStyle/>
          <a:p>
            <a:fld id="{1F747183-C66E-4E60-B536-FF7086743420}" type="slidenum">
              <a:rPr lang="en-GB" smtClean="0"/>
              <a:t>9</a:t>
            </a:fld>
            <a:endParaRPr lang="en-GB"/>
          </a:p>
        </p:txBody>
      </p:sp>
    </p:spTree>
    <p:extLst>
      <p:ext uri="{BB962C8B-B14F-4D97-AF65-F5344CB8AC3E}">
        <p14:creationId xmlns:p14="http://schemas.microsoft.com/office/powerpoint/2010/main" val="1148768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nSpc>
                <a:spcPct val="115000"/>
              </a:lnSpc>
              <a:spcAft>
                <a:spcPts val="1000"/>
              </a:spcAft>
            </a:pPr>
            <a:r>
              <a:rPr lang="en-GB" sz="1200" dirty="0" smtClean="0">
                <a:effectLst/>
                <a:latin typeface="+mn-lt"/>
                <a:ea typeface="Times New Roman"/>
                <a:cs typeface="Calibri"/>
              </a:rPr>
              <a:t>This new MA will provide a space for leaders to reflect on the values that form the basis of their practice and vision for themselves as a leader within education.</a:t>
            </a:r>
            <a:endParaRPr lang="en-GB" sz="1200" dirty="0" smtClean="0">
              <a:effectLst/>
              <a:latin typeface="+mn-lt"/>
              <a:ea typeface="Times New Roman"/>
              <a:cs typeface="Times New Roman"/>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1F747183-C66E-4E60-B536-FF7086743420}" type="slidenum">
              <a:rPr lang="en-GB" smtClean="0"/>
              <a:t>10</a:t>
            </a:fld>
            <a:endParaRPr lang="en-GB"/>
          </a:p>
        </p:txBody>
      </p:sp>
    </p:spTree>
    <p:extLst>
      <p:ext uri="{BB962C8B-B14F-4D97-AF65-F5344CB8AC3E}">
        <p14:creationId xmlns:p14="http://schemas.microsoft.com/office/powerpoint/2010/main" val="129295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0385">
              <a:lnSpc>
                <a:spcPct val="115000"/>
              </a:lnSpc>
              <a:spcAft>
                <a:spcPts val="1000"/>
              </a:spcAft>
            </a:pPr>
            <a:r>
              <a:rPr lang="en-GB" sz="1200" dirty="0" smtClean="0">
                <a:effectLst/>
                <a:latin typeface="+mn-lt"/>
                <a:ea typeface="Times New Roman"/>
                <a:cs typeface="Calibri"/>
              </a:rPr>
              <a:t>The innovative focus of the programme has an emphasis on asking, researching and answering questions of the kind, ‘How do I improve my leadership practice?’ The course offers a focus on generating and sharing evidence-based explanations of the educational influences of leadership practice in the learning of self, learning of others and in the communities within which the leadership practice is located. MA students will act as an educational, research validation group for each other’s research.”</a:t>
            </a:r>
            <a:endParaRPr lang="en-GB" sz="1200" dirty="0" smtClean="0">
              <a:effectLst/>
              <a:latin typeface="+mn-lt"/>
              <a:ea typeface="Times New Roman"/>
              <a:cs typeface="Times New Roman"/>
            </a:endParaRPr>
          </a:p>
          <a:p>
            <a:endParaRPr lang="en-GB" dirty="0"/>
          </a:p>
        </p:txBody>
      </p:sp>
      <p:sp>
        <p:nvSpPr>
          <p:cNvPr id="4" name="Slide Number Placeholder 3"/>
          <p:cNvSpPr>
            <a:spLocks noGrp="1"/>
          </p:cNvSpPr>
          <p:nvPr>
            <p:ph type="sldNum" sz="quarter" idx="10"/>
          </p:nvPr>
        </p:nvSpPr>
        <p:spPr/>
        <p:txBody>
          <a:bodyPr/>
          <a:lstStyle/>
          <a:p>
            <a:fld id="{1F747183-C66E-4E60-B536-FF7086743420}" type="slidenum">
              <a:rPr lang="en-GB" smtClean="0"/>
              <a:t>11</a:t>
            </a:fld>
            <a:endParaRPr lang="en-GB"/>
          </a:p>
        </p:txBody>
      </p:sp>
    </p:spTree>
    <p:extLst>
      <p:ext uri="{BB962C8B-B14F-4D97-AF65-F5344CB8AC3E}">
        <p14:creationId xmlns:p14="http://schemas.microsoft.com/office/powerpoint/2010/main" val="397967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5EEE804-4F18-4E64-89B1-E80723403974}"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84991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EEE804-4F18-4E64-89B1-E80723403974}"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428487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EEE804-4F18-4E64-89B1-E80723403974}"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182250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3600"/>
            </a:lvl1pPr>
            <a:lvl2pPr>
              <a:defRPr sz="3200"/>
            </a:lvl2pPr>
            <a:lvl3pPr>
              <a:defRPr sz="2800"/>
            </a:lvl3pPr>
            <a:lvl4pPr>
              <a:defRPr sz="2400"/>
            </a:lvl4pPr>
            <a:lvl5pPr>
              <a:defRPr sz="2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5EEE804-4F18-4E64-89B1-E80723403974}"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171448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EEE804-4F18-4E64-89B1-E80723403974}" type="datetimeFigureOut">
              <a:rPr lang="en-GB" smtClean="0"/>
              <a:t>18/06/2019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301215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lvl1pPr>
              <a:defRPr sz="3200"/>
            </a:lvl1pPr>
            <a:lvl2pPr>
              <a:defRPr sz="2800"/>
            </a:lvl2pPr>
            <a:lvl3pPr>
              <a:defRPr sz="2400"/>
            </a:lvl3pPr>
            <a:lvl4pPr>
              <a:defRPr sz="2000"/>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3200"/>
            </a:lvl1pPr>
            <a:lvl2pPr>
              <a:defRPr sz="2800"/>
            </a:lvl2pPr>
            <a:lvl3pPr>
              <a:defRPr sz="2400"/>
            </a:lvl3pPr>
            <a:lvl4pPr>
              <a:defRPr sz="2000"/>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85EEE804-4F18-4E64-89B1-E80723403974}"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26588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sz="3200"/>
            </a:lvl1pPr>
            <a:lvl2pPr>
              <a:defRPr sz="2800"/>
            </a:lvl2pPr>
            <a:lvl3pPr>
              <a:defRPr sz="2400"/>
            </a:lvl3pPr>
            <a:lvl4pPr>
              <a:defRPr sz="2000"/>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3200"/>
            </a:lvl1pPr>
            <a:lvl2pPr>
              <a:defRPr sz="2800"/>
            </a:lvl2pPr>
            <a:lvl3pPr>
              <a:defRPr sz="2400"/>
            </a:lvl3pPr>
            <a:lvl4pPr>
              <a:defRPr sz="2000"/>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85EEE804-4F18-4E64-89B1-E80723403974}" type="datetimeFigureOut">
              <a:rPr lang="en-GB" smtClean="0"/>
              <a:t>18/06/2019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131922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85EEE804-4F18-4E64-89B1-E80723403974}" type="datetimeFigureOut">
              <a:rPr lang="en-GB" smtClean="0"/>
              <a:t>18/06/2019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73690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EE804-4F18-4E64-89B1-E80723403974}" type="datetimeFigureOut">
              <a:rPr lang="en-GB" smtClean="0"/>
              <a:t>18/06/2019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336363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EEE804-4F18-4E64-89B1-E80723403974}"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41359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EEE804-4F18-4E64-89B1-E80723403974}" type="datetimeFigureOut">
              <a:rPr lang="en-GB" smtClean="0"/>
              <a:t>18/06/2019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D522F5-AB73-45FF-839A-9875B2D71D65}" type="slidenum">
              <a:rPr lang="en-GB" smtClean="0"/>
              <a:t>‹#›</a:t>
            </a:fld>
            <a:endParaRPr lang="en-GB"/>
          </a:p>
        </p:txBody>
      </p:sp>
    </p:spTree>
    <p:extLst>
      <p:ext uri="{BB962C8B-B14F-4D97-AF65-F5344CB8AC3E}">
        <p14:creationId xmlns:p14="http://schemas.microsoft.com/office/powerpoint/2010/main" val="216879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EE804-4F18-4E64-89B1-E80723403974}" type="datetimeFigureOut">
              <a:rPr lang="en-GB" smtClean="0"/>
              <a:t>18/06/2019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522F5-AB73-45FF-839A-9875B2D71D65}" type="slidenum">
              <a:rPr lang="en-GB" smtClean="0"/>
              <a:t>‹#›</a:t>
            </a:fld>
            <a:endParaRPr lang="en-GB"/>
          </a:p>
        </p:txBody>
      </p:sp>
      <p:pic>
        <p:nvPicPr>
          <p:cNvPr id="10" name="Picture 9"/>
          <p:cNvPicPr>
            <a:picLocks noChangeAspect="1"/>
          </p:cNvPicPr>
          <p:nvPr userDrawn="1"/>
        </p:nvPicPr>
        <p:blipFill rotWithShape="1">
          <a:blip r:embed="rId13" cstate="print">
            <a:extLst>
              <a:ext uri="{28A0092B-C50C-407E-A947-70E740481C1C}">
                <a14:useLocalDpi xmlns:a14="http://schemas.microsoft.com/office/drawing/2010/main" val="0"/>
              </a:ext>
            </a:extLst>
          </a:blip>
          <a:srcRect r="8942" b="15553"/>
          <a:stretch/>
        </p:blipFill>
        <p:spPr>
          <a:xfrm>
            <a:off x="10086206" y="4862286"/>
            <a:ext cx="2105793" cy="1995713"/>
          </a:xfrm>
          <a:prstGeom prst="rect">
            <a:avLst/>
          </a:prstGeom>
        </p:spPr>
      </p:pic>
    </p:spTree>
    <p:extLst>
      <p:ext uri="{BB962C8B-B14F-4D97-AF65-F5344CB8AC3E}">
        <p14:creationId xmlns:p14="http://schemas.microsoft.com/office/powerpoint/2010/main" val="309322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panglefish.com/allicanbe" TargetMode="External"/><Relationship Id="rId2" Type="http://schemas.openxmlformats.org/officeDocument/2006/relationships/hyperlink" Target="mailto:joy.mounter@learninginstitute.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www.spanglefish.com/allican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earninginstitute.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7762"/>
            <a:ext cx="9144000" cy="2402502"/>
          </a:xfrm>
        </p:spPr>
        <p:txBody>
          <a:bodyPr>
            <a:normAutofit/>
          </a:bodyPr>
          <a:lstStyle/>
          <a:p>
            <a:r>
              <a:rPr lang="en-GB" sz="4300" b="1" dirty="0">
                <a:solidFill>
                  <a:srgbClr val="464646"/>
                </a:solidFill>
                <a:effectLst>
                  <a:outerShdw blurRad="31750" dist="25400" dir="5400000" algn="tl" rotWithShape="0">
                    <a:srgbClr val="000000">
                      <a:alpha val="25000"/>
                    </a:srgbClr>
                  </a:outerShdw>
                </a:effectLst>
                <a:latin typeface="Lucida Sans Unicode"/>
                <a:ea typeface="Times New Roman"/>
                <a:cs typeface="Calibri"/>
              </a:rPr>
              <a:t>Inspiring a Generation of Educators that Do Not Realise they Need Inspiring</a:t>
            </a:r>
            <a:endParaRPr lang="en-GB" dirty="0"/>
          </a:p>
        </p:txBody>
      </p:sp>
      <p:sp>
        <p:nvSpPr>
          <p:cNvPr id="3" name="Subtitle 2"/>
          <p:cNvSpPr>
            <a:spLocks noGrp="1"/>
          </p:cNvSpPr>
          <p:nvPr>
            <p:ph type="subTitle" idx="1"/>
          </p:nvPr>
        </p:nvSpPr>
        <p:spPr>
          <a:xfrm>
            <a:off x="1524000" y="4371324"/>
            <a:ext cx="9144000" cy="940465"/>
          </a:xfrm>
        </p:spPr>
        <p:txBody>
          <a:bodyPr>
            <a:normAutofit fontScale="62500" lnSpcReduction="20000"/>
          </a:bodyPr>
          <a:lstStyle/>
          <a:p>
            <a:endParaRPr lang="en-GB" dirty="0" smtClean="0"/>
          </a:p>
          <a:p>
            <a:r>
              <a:rPr lang="en-GB" sz="5800" dirty="0" smtClean="0"/>
              <a:t>Joy.mounter@learninginstitute.co.uk</a:t>
            </a:r>
            <a:endParaRPr lang="en-GB" sz="5800" dirty="0"/>
          </a:p>
        </p:txBody>
      </p:sp>
      <p:grpSp>
        <p:nvGrpSpPr>
          <p:cNvPr id="12" name="Group 11"/>
          <p:cNvGrpSpPr/>
          <p:nvPr/>
        </p:nvGrpSpPr>
        <p:grpSpPr>
          <a:xfrm>
            <a:off x="2600632" y="369475"/>
            <a:ext cx="6990736" cy="1505775"/>
            <a:chOff x="2593258" y="293528"/>
            <a:chExt cx="6990736" cy="1505775"/>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258" y="293528"/>
              <a:ext cx="1430480" cy="1505775"/>
            </a:xfrm>
            <a:prstGeom prst="rect">
              <a:avLst/>
            </a:prstGeom>
          </p:spPr>
        </p:pic>
        <p:sp>
          <p:nvSpPr>
            <p:cNvPr id="9" name="TextBox 8"/>
            <p:cNvSpPr txBox="1"/>
            <p:nvPr/>
          </p:nvSpPr>
          <p:spPr>
            <a:xfrm>
              <a:off x="4173793" y="768420"/>
              <a:ext cx="5410201" cy="707886"/>
            </a:xfrm>
            <a:prstGeom prst="rect">
              <a:avLst/>
            </a:prstGeom>
            <a:noFill/>
          </p:spPr>
          <p:txBody>
            <a:bodyPr wrap="square" rtlCol="0">
              <a:spAutoFit/>
            </a:bodyPr>
            <a:lstStyle/>
            <a:p>
              <a:r>
                <a:rPr lang="en-GB" sz="4000" b="1" dirty="0" smtClean="0">
                  <a:solidFill>
                    <a:schemeClr val="bg1"/>
                  </a:solidFill>
                  <a:latin typeface="Museo 100" panose="02000000000000000000" pitchFamily="50" charset="0"/>
                </a:rPr>
                <a:t>T</a:t>
              </a:r>
              <a:r>
                <a:rPr lang="en-GB" sz="4000" dirty="0" smtClean="0">
                  <a:solidFill>
                    <a:schemeClr val="bg1"/>
                  </a:solidFill>
                  <a:latin typeface="Museo 100" panose="02000000000000000000" pitchFamily="50" charset="0"/>
                </a:rPr>
                <a:t>he </a:t>
              </a:r>
              <a:r>
                <a:rPr lang="en-GB" sz="4000" b="1" dirty="0" smtClean="0">
                  <a:solidFill>
                    <a:schemeClr val="bg1"/>
                  </a:solidFill>
                  <a:latin typeface="Museo 100" panose="02000000000000000000" pitchFamily="50" charset="0"/>
                </a:rPr>
                <a:t>L</a:t>
              </a:r>
              <a:r>
                <a:rPr lang="en-GB" sz="4000" dirty="0" smtClean="0">
                  <a:solidFill>
                    <a:schemeClr val="bg1"/>
                  </a:solidFill>
                  <a:latin typeface="Museo 100" panose="02000000000000000000" pitchFamily="50" charset="0"/>
                </a:rPr>
                <a:t>earning </a:t>
              </a:r>
              <a:r>
                <a:rPr lang="en-GB" sz="4000" b="1" dirty="0" smtClean="0">
                  <a:solidFill>
                    <a:schemeClr val="bg1"/>
                  </a:solidFill>
                  <a:latin typeface="Museo 100" panose="02000000000000000000" pitchFamily="50" charset="0"/>
                </a:rPr>
                <a:t>I</a:t>
              </a:r>
              <a:r>
                <a:rPr lang="en-GB" sz="4000" dirty="0" smtClean="0">
                  <a:solidFill>
                    <a:schemeClr val="bg1"/>
                  </a:solidFill>
                  <a:latin typeface="Museo 100" panose="02000000000000000000" pitchFamily="50" charset="0"/>
                </a:rPr>
                <a:t>nstitute</a:t>
              </a:r>
              <a:endParaRPr lang="en-GB" sz="4000" dirty="0">
                <a:solidFill>
                  <a:schemeClr val="bg1"/>
                </a:solidFill>
                <a:latin typeface="Museo 100" panose="02000000000000000000" pitchFamily="50" charset="0"/>
              </a:endParaRPr>
            </a:p>
          </p:txBody>
        </p:sp>
      </p:grpSp>
    </p:spTree>
    <p:extLst>
      <p:ext uri="{BB962C8B-B14F-4D97-AF65-F5344CB8AC3E}">
        <p14:creationId xmlns:p14="http://schemas.microsoft.com/office/powerpoint/2010/main" val="2875361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lgn="ctr">
              <a:lnSpc>
                <a:spcPct val="115000"/>
              </a:lnSpc>
              <a:spcBef>
                <a:spcPts val="1000"/>
              </a:spcBef>
            </a:pPr>
            <a:r>
              <a:rPr lang="en-GB" b="1" dirty="0" smtClean="0">
                <a:latin typeface="Calibri"/>
                <a:ea typeface="Times New Roman"/>
                <a:cs typeface="Calibri"/>
              </a:rPr>
              <a:t/>
            </a:r>
            <a:br>
              <a:rPr lang="en-GB" b="1" dirty="0" smtClean="0">
                <a:latin typeface="Calibri"/>
                <a:ea typeface="Times New Roman"/>
                <a:cs typeface="Calibri"/>
              </a:rPr>
            </a:br>
            <a:r>
              <a:rPr lang="en-GB" b="1" dirty="0" smtClean="0">
                <a:latin typeface="Calibri"/>
                <a:ea typeface="Times New Roman"/>
                <a:cs typeface="Calibri"/>
              </a:rPr>
              <a:t>Living </a:t>
            </a:r>
            <a:r>
              <a:rPr lang="en-GB" b="1" dirty="0">
                <a:latin typeface="Calibri"/>
                <a:ea typeface="Times New Roman"/>
                <a:cs typeface="Calibri"/>
              </a:rPr>
              <a:t>Theory Master’s Curriculum, </a:t>
            </a:r>
            <a:r>
              <a:rPr lang="en-GB" b="1" dirty="0" smtClean="0">
                <a:latin typeface="Calibri"/>
                <a:ea typeface="Times New Roman"/>
                <a:cs typeface="Calibri"/>
              </a:rPr>
              <a:t/>
            </a:r>
            <a:br>
              <a:rPr lang="en-GB" b="1" dirty="0" smtClean="0">
                <a:latin typeface="Calibri"/>
                <a:ea typeface="Times New Roman"/>
                <a:cs typeface="Calibri"/>
              </a:rPr>
            </a:br>
            <a:r>
              <a:rPr lang="en-GB" b="1" dirty="0" smtClean="0">
                <a:latin typeface="Calibri"/>
                <a:ea typeface="Times New Roman"/>
                <a:cs typeface="Calibri"/>
              </a:rPr>
              <a:t>MA</a:t>
            </a:r>
            <a:r>
              <a:rPr lang="en-GB" b="1" dirty="0">
                <a:latin typeface="Calibri"/>
                <a:ea typeface="Times New Roman"/>
                <a:cs typeface="Calibri"/>
              </a:rPr>
              <a:t>: Values-led Leadership</a:t>
            </a:r>
            <a:r>
              <a:rPr lang="en-GB" dirty="0">
                <a:latin typeface="Calibri"/>
                <a:ea typeface="Times New Roman"/>
                <a:cs typeface="Times New Roman"/>
              </a:rPr>
              <a:t/>
            </a:r>
            <a:br>
              <a:rPr lang="en-GB" dirty="0">
                <a:latin typeface="Calibri"/>
                <a:ea typeface="Times New Roman"/>
                <a:cs typeface="Times New Roman"/>
              </a:rPr>
            </a:br>
            <a:endParaRPr lang="en-GB" dirty="0"/>
          </a:p>
        </p:txBody>
      </p:sp>
      <p:sp>
        <p:nvSpPr>
          <p:cNvPr id="3" name="Content Placeholder 2"/>
          <p:cNvSpPr>
            <a:spLocks noGrp="1"/>
          </p:cNvSpPr>
          <p:nvPr>
            <p:ph idx="1"/>
          </p:nvPr>
        </p:nvSpPr>
        <p:spPr/>
        <p:txBody>
          <a:bodyPr>
            <a:normAutofit/>
          </a:bodyPr>
          <a:lstStyle/>
          <a:p>
            <a:pPr marL="0" indent="0">
              <a:lnSpc>
                <a:spcPct val="115000"/>
              </a:lnSpc>
              <a:spcAft>
                <a:spcPts val="0"/>
              </a:spcAft>
              <a:buNone/>
            </a:pPr>
            <a:r>
              <a:rPr lang="en-GB" dirty="0">
                <a:solidFill>
                  <a:srgbClr val="000000"/>
                </a:solidFill>
                <a:latin typeface="Calibri"/>
                <a:ea typeface="Times New Roman"/>
                <a:cs typeface="Calibri"/>
              </a:rPr>
              <a:t> '....each practitioner researcher clarifies, in the course of their emergence, in the practice of educational enquiry, the embodied ontological values to which they hold themselves accountable in their professional practice.' (Whitehead, 2005)</a:t>
            </a:r>
            <a:endParaRPr lang="en-GB" dirty="0">
              <a:latin typeface="Calibri"/>
              <a:ea typeface="Times New Roman"/>
              <a:cs typeface="Times New Roman"/>
            </a:endParaRPr>
          </a:p>
          <a:p>
            <a:pPr marL="0" indent="0">
              <a:lnSpc>
                <a:spcPct val="115000"/>
              </a:lnSpc>
              <a:spcAft>
                <a:spcPts val="0"/>
              </a:spcAft>
              <a:buNone/>
            </a:pPr>
            <a:r>
              <a:rPr lang="en-GB" b="1" dirty="0">
                <a:latin typeface="Calibri"/>
                <a:ea typeface="Times New Roman"/>
                <a:cs typeface="Calibri"/>
              </a:rPr>
              <a:t> </a:t>
            </a:r>
            <a:endParaRPr lang="en-GB" dirty="0">
              <a:latin typeface="Calibri"/>
              <a:ea typeface="Times New Roman"/>
              <a:cs typeface="Times New Roman"/>
            </a:endParaRPr>
          </a:p>
          <a:p>
            <a:endParaRPr lang="en-GB" dirty="0"/>
          </a:p>
        </p:txBody>
      </p:sp>
    </p:spTree>
    <p:extLst>
      <p:ext uri="{BB962C8B-B14F-4D97-AF65-F5344CB8AC3E}">
        <p14:creationId xmlns:p14="http://schemas.microsoft.com/office/powerpoint/2010/main" val="353227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 Values-led Leadership</a:t>
            </a:r>
            <a:endParaRPr lang="en-GB" dirty="0"/>
          </a:p>
        </p:txBody>
      </p:sp>
      <p:sp>
        <p:nvSpPr>
          <p:cNvPr id="3" name="Content Placeholder 2"/>
          <p:cNvSpPr>
            <a:spLocks noGrp="1"/>
          </p:cNvSpPr>
          <p:nvPr>
            <p:ph idx="1"/>
          </p:nvPr>
        </p:nvSpPr>
        <p:spPr/>
        <p:txBody>
          <a:bodyPr>
            <a:normAutofit fontScale="70000" lnSpcReduction="20000"/>
          </a:bodyPr>
          <a:lstStyle/>
          <a:p>
            <a:pPr marL="0" indent="0">
              <a:lnSpc>
                <a:spcPct val="115000"/>
              </a:lnSpc>
              <a:spcAft>
                <a:spcPts val="0"/>
              </a:spcAft>
              <a:buNone/>
            </a:pPr>
            <a:r>
              <a:rPr lang="en-GB" b="1" dirty="0">
                <a:latin typeface="Calibri"/>
                <a:ea typeface="Times New Roman"/>
                <a:cs typeface="Calibri"/>
              </a:rPr>
              <a:t>Year One:</a:t>
            </a:r>
            <a:endParaRPr lang="en-GB" dirty="0">
              <a:latin typeface="Calibri"/>
              <a:ea typeface="Times New Roman"/>
              <a:cs typeface="Times New Roman"/>
            </a:endParaRPr>
          </a:p>
          <a:p>
            <a:pPr>
              <a:lnSpc>
                <a:spcPct val="115000"/>
              </a:lnSpc>
              <a:spcAft>
                <a:spcPts val="0"/>
              </a:spcAft>
            </a:pPr>
            <a:r>
              <a:rPr lang="en-GB" dirty="0">
                <a:latin typeface="Calibri"/>
                <a:ea typeface="Times New Roman"/>
                <a:cs typeface="Calibri"/>
              </a:rPr>
              <a:t>Research Design (30 credits)</a:t>
            </a:r>
            <a:endParaRPr lang="en-GB" dirty="0">
              <a:latin typeface="Calibri"/>
              <a:ea typeface="Times New Roman"/>
              <a:cs typeface="Times New Roman"/>
            </a:endParaRPr>
          </a:p>
          <a:p>
            <a:pPr>
              <a:lnSpc>
                <a:spcPct val="115000"/>
              </a:lnSpc>
              <a:spcAft>
                <a:spcPts val="0"/>
              </a:spcAft>
            </a:pPr>
            <a:r>
              <a:rPr lang="en-GB" dirty="0">
                <a:latin typeface="Calibri"/>
                <a:ea typeface="Times New Roman"/>
                <a:cs typeface="Calibri"/>
              </a:rPr>
              <a:t>Professional Enquiry (30 credits)</a:t>
            </a:r>
            <a:endParaRPr lang="en-GB" dirty="0">
              <a:latin typeface="Calibri"/>
              <a:ea typeface="Times New Roman"/>
              <a:cs typeface="Times New Roman"/>
            </a:endParaRPr>
          </a:p>
          <a:p>
            <a:pPr marL="0" indent="0">
              <a:lnSpc>
                <a:spcPct val="115000"/>
              </a:lnSpc>
              <a:spcAft>
                <a:spcPts val="0"/>
              </a:spcAft>
              <a:buNone/>
            </a:pPr>
            <a:r>
              <a:rPr lang="en-GB" b="1" dirty="0" smtClean="0">
                <a:latin typeface="Calibri"/>
                <a:ea typeface="Times New Roman"/>
                <a:cs typeface="Calibri"/>
              </a:rPr>
              <a:t>Year </a:t>
            </a:r>
            <a:r>
              <a:rPr lang="en-GB" b="1" dirty="0">
                <a:latin typeface="Calibri"/>
                <a:ea typeface="Times New Roman"/>
                <a:cs typeface="Calibri"/>
              </a:rPr>
              <a:t>Two:</a:t>
            </a:r>
            <a:endParaRPr lang="en-GB" dirty="0">
              <a:latin typeface="Calibri"/>
              <a:ea typeface="Times New Roman"/>
              <a:cs typeface="Times New Roman"/>
            </a:endParaRPr>
          </a:p>
          <a:p>
            <a:pPr>
              <a:lnSpc>
                <a:spcPct val="115000"/>
              </a:lnSpc>
              <a:spcAft>
                <a:spcPts val="0"/>
              </a:spcAft>
            </a:pPr>
            <a:r>
              <a:rPr lang="en-GB" dirty="0">
                <a:latin typeface="Calibri"/>
                <a:ea typeface="Times New Roman"/>
                <a:cs typeface="Calibri"/>
              </a:rPr>
              <a:t>Values-led Leadership (30 credits)</a:t>
            </a:r>
            <a:endParaRPr lang="en-GB" dirty="0">
              <a:latin typeface="Calibri"/>
              <a:ea typeface="Times New Roman"/>
              <a:cs typeface="Times New Roman"/>
            </a:endParaRPr>
          </a:p>
          <a:p>
            <a:pPr>
              <a:lnSpc>
                <a:spcPct val="115000"/>
              </a:lnSpc>
              <a:spcAft>
                <a:spcPts val="1000"/>
              </a:spcAft>
            </a:pPr>
            <a:r>
              <a:rPr lang="en-GB" dirty="0">
                <a:latin typeface="Calibri"/>
                <a:ea typeface="Times New Roman"/>
                <a:cs typeface="Calibri"/>
              </a:rPr>
              <a:t>Leading Change: social change, social movement, social justice (30 credits)</a:t>
            </a:r>
            <a:endParaRPr lang="en-GB" dirty="0">
              <a:latin typeface="Calibri"/>
              <a:ea typeface="Times New Roman"/>
              <a:cs typeface="Times New Roman"/>
            </a:endParaRPr>
          </a:p>
          <a:p>
            <a:pPr marL="0" indent="0">
              <a:lnSpc>
                <a:spcPct val="115000"/>
              </a:lnSpc>
              <a:spcAft>
                <a:spcPts val="0"/>
              </a:spcAft>
              <a:buNone/>
            </a:pPr>
            <a:r>
              <a:rPr lang="en-GB" b="1" dirty="0">
                <a:latin typeface="Calibri"/>
                <a:ea typeface="Times New Roman"/>
                <a:cs typeface="Calibri"/>
              </a:rPr>
              <a:t>Year Three:</a:t>
            </a:r>
            <a:endParaRPr lang="en-GB" dirty="0">
              <a:latin typeface="Calibri"/>
              <a:ea typeface="Times New Roman"/>
              <a:cs typeface="Times New Roman"/>
            </a:endParaRPr>
          </a:p>
          <a:p>
            <a:pPr>
              <a:lnSpc>
                <a:spcPct val="115000"/>
              </a:lnSpc>
              <a:spcAft>
                <a:spcPts val="0"/>
              </a:spcAft>
            </a:pPr>
            <a:r>
              <a:rPr lang="en-GB" dirty="0">
                <a:latin typeface="Calibri"/>
                <a:ea typeface="Times New Roman"/>
                <a:cs typeface="Calibri"/>
              </a:rPr>
              <a:t>Dissertation (60 credits)</a:t>
            </a:r>
            <a:endParaRPr lang="en-GB" dirty="0">
              <a:latin typeface="Calibri"/>
              <a:ea typeface="Times New Roman"/>
              <a:cs typeface="Times New Roman"/>
            </a:endParaRPr>
          </a:p>
          <a:p>
            <a:endParaRPr lang="en-GB" dirty="0"/>
          </a:p>
        </p:txBody>
      </p:sp>
    </p:spTree>
    <p:extLst>
      <p:ext uri="{BB962C8B-B14F-4D97-AF65-F5344CB8AC3E}">
        <p14:creationId xmlns:p14="http://schemas.microsoft.com/office/powerpoint/2010/main" val="346771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Educational Research Network</a:t>
            </a:r>
            <a:endParaRPr lang="en-GB" dirty="0"/>
          </a:p>
        </p:txBody>
      </p:sp>
      <p:sp>
        <p:nvSpPr>
          <p:cNvPr id="3" name="Content Placeholder 2"/>
          <p:cNvSpPr>
            <a:spLocks noGrp="1"/>
          </p:cNvSpPr>
          <p:nvPr>
            <p:ph idx="1"/>
          </p:nvPr>
        </p:nvSpPr>
        <p:spPr/>
        <p:txBody>
          <a:bodyPr/>
          <a:lstStyle/>
          <a:p>
            <a:pPr lvl="0">
              <a:lnSpc>
                <a:spcPct val="115000"/>
              </a:lnSpc>
              <a:spcAft>
                <a:spcPts val="1000"/>
              </a:spcAft>
            </a:pPr>
            <a:r>
              <a:rPr lang="en-GB" sz="2400" b="1" dirty="0" smtClean="0">
                <a:solidFill>
                  <a:srgbClr val="201F1E"/>
                </a:solidFill>
                <a:latin typeface="Calibri"/>
                <a:ea typeface="Times New Roman"/>
                <a:cs typeface="Calibri"/>
              </a:rPr>
              <a:t>Living Theory Researchers</a:t>
            </a:r>
          </a:p>
          <a:p>
            <a:pPr lvl="0">
              <a:lnSpc>
                <a:spcPct val="115000"/>
              </a:lnSpc>
              <a:spcAft>
                <a:spcPts val="1000"/>
              </a:spcAft>
            </a:pPr>
            <a:r>
              <a:rPr lang="en-GB" sz="2400" b="1" dirty="0" smtClean="0">
                <a:solidFill>
                  <a:srgbClr val="201F1E"/>
                </a:solidFill>
                <a:latin typeface="Calibri"/>
                <a:ea typeface="Times New Roman"/>
                <a:cs typeface="Calibri"/>
              </a:rPr>
              <a:t>MA </a:t>
            </a:r>
            <a:r>
              <a:rPr lang="en-GB" sz="2400" b="1" dirty="0">
                <a:solidFill>
                  <a:srgbClr val="201F1E"/>
                </a:solidFill>
                <a:latin typeface="Calibri"/>
                <a:ea typeface="Times New Roman"/>
                <a:cs typeface="Calibri"/>
              </a:rPr>
              <a:t>Given Curriculum to a Living Personal </a:t>
            </a:r>
            <a:r>
              <a:rPr lang="en-GB" sz="2400" b="1" dirty="0" smtClean="0">
                <a:solidFill>
                  <a:srgbClr val="201F1E"/>
                </a:solidFill>
                <a:latin typeface="Calibri"/>
                <a:ea typeface="Times New Roman"/>
                <a:cs typeface="Calibri"/>
              </a:rPr>
              <a:t>Curriculum</a:t>
            </a:r>
          </a:p>
          <a:p>
            <a:pPr lvl="0">
              <a:lnSpc>
                <a:spcPct val="115000"/>
              </a:lnSpc>
              <a:spcAft>
                <a:spcPts val="1000"/>
              </a:spcAft>
            </a:pPr>
            <a:r>
              <a:rPr lang="en-GB" sz="2400" b="1" dirty="0" smtClean="0">
                <a:solidFill>
                  <a:srgbClr val="201F1E"/>
                </a:solidFill>
                <a:latin typeface="Calibri"/>
                <a:ea typeface="Times New Roman"/>
                <a:cs typeface="Calibri"/>
              </a:rPr>
              <a:t>Spirals – a living archive</a:t>
            </a:r>
          </a:p>
          <a:p>
            <a:pPr lvl="0">
              <a:lnSpc>
                <a:spcPct val="115000"/>
              </a:lnSpc>
              <a:spcAft>
                <a:spcPts val="1000"/>
              </a:spcAft>
            </a:pPr>
            <a:r>
              <a:rPr lang="en-GB" sz="2400" b="1" dirty="0">
                <a:solidFill>
                  <a:srgbClr val="201F1E"/>
                </a:solidFill>
                <a:latin typeface="Calibri"/>
                <a:ea typeface="Times New Roman"/>
                <a:cs typeface="Calibri"/>
              </a:rPr>
              <a:t>Nurturing Responsiveness – Good Quality Educational Conversations</a:t>
            </a:r>
            <a:endParaRPr lang="en-GB" sz="2400" dirty="0">
              <a:latin typeface="Calibri"/>
              <a:ea typeface="Times New Roman"/>
              <a:cs typeface="Times New Roman"/>
            </a:endParaRPr>
          </a:p>
          <a:p>
            <a:pPr lvl="0">
              <a:lnSpc>
                <a:spcPct val="115000"/>
              </a:lnSpc>
              <a:spcAft>
                <a:spcPts val="1000"/>
              </a:spcAft>
            </a:pPr>
            <a:r>
              <a:rPr lang="en-GB" sz="2400" b="1" dirty="0">
                <a:solidFill>
                  <a:srgbClr val="201F1E"/>
                </a:solidFill>
                <a:latin typeface="Calibri"/>
                <a:ea typeface="Times New Roman"/>
                <a:cs typeface="Calibri"/>
              </a:rPr>
              <a:t>Nurturing Responsiveness to Nurturing </a:t>
            </a:r>
            <a:r>
              <a:rPr lang="en-GB" sz="2400" b="1" dirty="0" err="1">
                <a:solidFill>
                  <a:srgbClr val="201F1E"/>
                </a:solidFill>
                <a:latin typeface="Calibri"/>
                <a:ea typeface="Times New Roman"/>
                <a:cs typeface="Calibri"/>
              </a:rPr>
              <a:t>Connectiveness</a:t>
            </a:r>
            <a:endParaRPr lang="en-GB" sz="2400" dirty="0">
              <a:latin typeface="Calibri"/>
              <a:ea typeface="Times New Roman"/>
              <a:cs typeface="Times New Roman"/>
            </a:endParaRPr>
          </a:p>
          <a:p>
            <a:pPr marL="0" lvl="0" indent="0">
              <a:lnSpc>
                <a:spcPct val="115000"/>
              </a:lnSpc>
              <a:spcAft>
                <a:spcPts val="1000"/>
              </a:spcAft>
              <a:buNone/>
            </a:pPr>
            <a:endParaRPr lang="en-GB" sz="1700" dirty="0">
              <a:latin typeface="Calibri"/>
              <a:ea typeface="Times New Roman"/>
              <a:cs typeface="Times New Roman"/>
            </a:endParaRPr>
          </a:p>
          <a:p>
            <a:pPr marL="0" indent="0">
              <a:buNone/>
            </a:pPr>
            <a:endParaRPr lang="en-GB" dirty="0"/>
          </a:p>
        </p:txBody>
      </p:sp>
    </p:spTree>
    <p:extLst>
      <p:ext uri="{BB962C8B-B14F-4D97-AF65-F5344CB8AC3E}">
        <p14:creationId xmlns:p14="http://schemas.microsoft.com/office/powerpoint/2010/main" val="426991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228600" lvl="0" indent="-228600" algn="ctr">
              <a:lnSpc>
                <a:spcPct val="115000"/>
              </a:lnSpc>
              <a:spcBef>
                <a:spcPts val="1000"/>
              </a:spcBef>
            </a:pPr>
            <a:r>
              <a:rPr lang="en-GB" sz="2400" b="1" dirty="0" smtClean="0">
                <a:solidFill>
                  <a:srgbClr val="201F1E"/>
                </a:solidFill>
                <a:latin typeface="+mn-lt"/>
                <a:ea typeface="Times New Roman"/>
                <a:cs typeface="+mn-cs"/>
              </a:rPr>
              <a:t/>
            </a:r>
            <a:br>
              <a:rPr lang="en-GB" sz="2400" b="1" dirty="0" smtClean="0">
                <a:solidFill>
                  <a:srgbClr val="201F1E"/>
                </a:solidFill>
                <a:latin typeface="+mn-lt"/>
                <a:ea typeface="Times New Roman"/>
                <a:cs typeface="+mn-cs"/>
              </a:rPr>
            </a:br>
            <a:r>
              <a:rPr lang="en-GB" sz="2400" b="1" dirty="0" smtClean="0">
                <a:solidFill>
                  <a:srgbClr val="201F1E"/>
                </a:solidFill>
                <a:latin typeface="+mn-lt"/>
                <a:ea typeface="Times New Roman"/>
                <a:cs typeface="+mn-cs"/>
              </a:rPr>
              <a:t>Global </a:t>
            </a:r>
            <a:r>
              <a:rPr lang="en-GB" sz="2400" b="1" dirty="0">
                <a:solidFill>
                  <a:srgbClr val="201F1E"/>
                </a:solidFill>
                <a:latin typeface="+mn-lt"/>
                <a:ea typeface="Times New Roman"/>
                <a:cs typeface="+mn-cs"/>
              </a:rPr>
              <a:t>Movement of </a:t>
            </a:r>
            <a:r>
              <a:rPr lang="en-GB" sz="2400" b="1" dirty="0" smtClean="0">
                <a:solidFill>
                  <a:srgbClr val="201F1E"/>
                </a:solidFill>
                <a:latin typeface="+mn-lt"/>
                <a:ea typeface="Times New Roman"/>
                <a:cs typeface="+mn-cs"/>
              </a:rPr>
              <a:t>Inspired</a:t>
            </a:r>
            <a:br>
              <a:rPr lang="en-GB" sz="2400" b="1" dirty="0" smtClean="0">
                <a:solidFill>
                  <a:srgbClr val="201F1E"/>
                </a:solidFill>
                <a:latin typeface="+mn-lt"/>
                <a:ea typeface="Times New Roman"/>
                <a:cs typeface="+mn-cs"/>
              </a:rPr>
            </a:br>
            <a:r>
              <a:rPr lang="en-GB" sz="2400" b="1" dirty="0" smtClean="0">
                <a:solidFill>
                  <a:srgbClr val="201F1E"/>
                </a:solidFill>
                <a:latin typeface="+mn-lt"/>
                <a:ea typeface="Times New Roman"/>
                <a:cs typeface="+mn-cs"/>
              </a:rPr>
              <a:t> </a:t>
            </a:r>
            <a:r>
              <a:rPr lang="en-GB" sz="2400" b="1" dirty="0">
                <a:solidFill>
                  <a:srgbClr val="201F1E"/>
                </a:solidFill>
                <a:latin typeface="+mn-lt"/>
                <a:ea typeface="Times New Roman"/>
                <a:cs typeface="+mn-cs"/>
              </a:rPr>
              <a:t>(by values and energy in community) Educational Practitioners </a:t>
            </a:r>
            <a:r>
              <a:rPr lang="en-GB" dirty="0">
                <a:latin typeface="+mn-lt"/>
                <a:ea typeface="Times New Roman"/>
                <a:cs typeface="+mn-cs"/>
              </a:rPr>
              <a:t/>
            </a:r>
            <a:br>
              <a:rPr lang="en-GB" dirty="0">
                <a:latin typeface="+mn-lt"/>
                <a:ea typeface="Times New Roman"/>
                <a:cs typeface="+mn-cs"/>
              </a:rPr>
            </a:br>
            <a:endParaRPr lang="en-GB" dirty="0">
              <a:latin typeface="+mn-lt"/>
            </a:endParaRPr>
          </a:p>
        </p:txBody>
      </p:sp>
      <p:sp>
        <p:nvSpPr>
          <p:cNvPr id="3" name="Content Placeholder 2"/>
          <p:cNvSpPr>
            <a:spLocks noGrp="1"/>
          </p:cNvSpPr>
          <p:nvPr>
            <p:ph idx="1"/>
          </p:nvPr>
        </p:nvSpPr>
        <p:spPr/>
        <p:txBody>
          <a:bodyPr>
            <a:normAutofit fontScale="77500" lnSpcReduction="20000"/>
          </a:bodyPr>
          <a:lstStyle/>
          <a:p>
            <a:r>
              <a:rPr lang="en-GB" sz="2700" b="1" dirty="0">
                <a:solidFill>
                  <a:srgbClr val="201F1E"/>
                </a:solidFill>
                <a:latin typeface="Calibri"/>
                <a:ea typeface="Times New Roman"/>
                <a:cs typeface="Calibri"/>
              </a:rPr>
              <a:t>Educational Research Communities Inspiring Practitioner Professional </a:t>
            </a:r>
            <a:r>
              <a:rPr lang="en-GB" sz="2700" b="1" dirty="0" smtClean="0">
                <a:solidFill>
                  <a:srgbClr val="201F1E"/>
                </a:solidFill>
                <a:latin typeface="Calibri"/>
                <a:ea typeface="Times New Roman"/>
                <a:cs typeface="Calibri"/>
              </a:rPr>
              <a:t>Development</a:t>
            </a:r>
          </a:p>
          <a:p>
            <a:r>
              <a:rPr lang="en-GB" sz="2700" b="1" dirty="0" smtClean="0">
                <a:solidFill>
                  <a:srgbClr val="201F1E"/>
                </a:solidFill>
                <a:latin typeface="Calibri"/>
                <a:ea typeface="Times New Roman"/>
                <a:cs typeface="Calibri"/>
              </a:rPr>
              <a:t>Co-creation with students/ pupils</a:t>
            </a:r>
          </a:p>
          <a:p>
            <a:r>
              <a:rPr lang="en-GB" sz="2700" b="1" dirty="0" smtClean="0">
                <a:solidFill>
                  <a:srgbClr val="201F1E"/>
                </a:solidFill>
                <a:latin typeface="Calibri"/>
                <a:ea typeface="Times New Roman"/>
                <a:cs typeface="Calibri"/>
              </a:rPr>
              <a:t>Keeping the flame burning </a:t>
            </a:r>
          </a:p>
          <a:p>
            <a:endParaRPr lang="en-GB" sz="2700" b="1" dirty="0">
              <a:solidFill>
                <a:srgbClr val="201F1E"/>
              </a:solidFill>
              <a:latin typeface="Calibri"/>
              <a:ea typeface="Times New Roman"/>
              <a:cs typeface="Calibri"/>
            </a:endParaRPr>
          </a:p>
          <a:p>
            <a:pPr marL="0" lvl="0" indent="0">
              <a:lnSpc>
                <a:spcPct val="115000"/>
              </a:lnSpc>
              <a:buNone/>
            </a:pPr>
            <a:r>
              <a:rPr lang="en-GB" sz="2700" b="1" dirty="0">
                <a:solidFill>
                  <a:srgbClr val="FF0000"/>
                </a:solidFill>
                <a:latin typeface="Calibri"/>
                <a:ea typeface="Times New Roman"/>
                <a:cs typeface="Calibri"/>
              </a:rPr>
              <a:t>A feeling I hold inside which burns as brightly now as the day I decided I wanted to teach</a:t>
            </a:r>
            <a:r>
              <a:rPr lang="en-GB" sz="2700" b="1" dirty="0" smtClean="0">
                <a:solidFill>
                  <a:srgbClr val="FF0000"/>
                </a:solidFill>
                <a:latin typeface="Calibri"/>
                <a:ea typeface="Times New Roman"/>
                <a:cs typeface="Calibri"/>
              </a:rPr>
              <a:t>.</a:t>
            </a:r>
          </a:p>
          <a:p>
            <a:pPr marL="0" lvl="0" indent="0">
              <a:lnSpc>
                <a:spcPct val="115000"/>
              </a:lnSpc>
              <a:buNone/>
            </a:pPr>
            <a:endParaRPr lang="en-GB" sz="2700" b="1" dirty="0">
              <a:solidFill>
                <a:srgbClr val="FF0000"/>
              </a:solidFill>
              <a:latin typeface="Calibri"/>
              <a:ea typeface="Times New Roman"/>
              <a:cs typeface="Calibri"/>
            </a:endParaRPr>
          </a:p>
          <a:p>
            <a:pPr marL="0" lvl="0" indent="0">
              <a:lnSpc>
                <a:spcPct val="115000"/>
              </a:lnSpc>
              <a:buNone/>
            </a:pPr>
            <a:r>
              <a:rPr lang="en-GB" sz="2700" dirty="0">
                <a:solidFill>
                  <a:prstClr val="black"/>
                </a:solidFill>
                <a:latin typeface="Calibri"/>
                <a:ea typeface="Times New Roman"/>
                <a:cs typeface="Calibri"/>
              </a:rPr>
              <a:t> </a:t>
            </a:r>
            <a:r>
              <a:rPr lang="en-GB" sz="2700" dirty="0" smtClean="0">
                <a:solidFill>
                  <a:srgbClr val="000000"/>
                </a:solidFill>
                <a:latin typeface="Calibri"/>
                <a:ea typeface="Times New Roman"/>
                <a:cs typeface="Calibri"/>
              </a:rPr>
              <a:t>“</a:t>
            </a:r>
            <a:r>
              <a:rPr lang="en-GB" sz="2700" dirty="0">
                <a:solidFill>
                  <a:srgbClr val="000000"/>
                </a:solidFill>
                <a:latin typeface="Calibri"/>
                <a:ea typeface="Times New Roman"/>
                <a:cs typeface="Calibri"/>
              </a:rPr>
              <a:t>Every human being has the potential to manifest the finest mosaic of attributes in a dazzling complexity of difference and diversity. Yet so often, this human mosaic is dull and tarnished – only a hint of the incipient splendour remains. And yet, sometimes, we are inspired by the light radiated from an individual.” </a:t>
            </a:r>
            <a:r>
              <a:rPr lang="en-GB" sz="2700" b="1" dirty="0">
                <a:solidFill>
                  <a:srgbClr val="FF0000"/>
                </a:solidFill>
                <a:latin typeface="Calibri"/>
                <a:ea typeface="Times New Roman"/>
                <a:cs typeface="Calibri"/>
              </a:rPr>
              <a:t>Or from a class</a:t>
            </a:r>
            <a:r>
              <a:rPr lang="en-GB" sz="2700" dirty="0">
                <a:solidFill>
                  <a:srgbClr val="000000"/>
                </a:solidFill>
                <a:latin typeface="Calibri"/>
                <a:ea typeface="Times New Roman"/>
                <a:cs typeface="Calibri"/>
              </a:rPr>
              <a:t>! (Author unknown)</a:t>
            </a:r>
            <a:endParaRPr lang="en-GB" sz="2700" dirty="0">
              <a:latin typeface="Calibri"/>
              <a:ea typeface="Times New Roman"/>
              <a:cs typeface="Times New Roman"/>
            </a:endParaRPr>
          </a:p>
          <a:p>
            <a:pPr marL="0" indent="0" algn="ctr">
              <a:buNone/>
            </a:pPr>
            <a:r>
              <a:rPr lang="en-GB" sz="2400" dirty="0">
                <a:latin typeface="Calibri"/>
                <a:ea typeface="Times New Roman"/>
                <a:cs typeface="Times New Roman"/>
              </a:rPr>
              <a:t/>
            </a:r>
            <a:br>
              <a:rPr lang="en-GB" sz="2400" dirty="0">
                <a:latin typeface="Calibri"/>
                <a:ea typeface="Times New Roman"/>
                <a:cs typeface="Times New Roman"/>
              </a:rPr>
            </a:br>
            <a:r>
              <a:rPr lang="en-GB" sz="2600" b="1" dirty="0" smtClean="0">
                <a:latin typeface="Calibri"/>
                <a:ea typeface="Times New Roman"/>
                <a:cs typeface="Times New Roman"/>
                <a:hlinkClick r:id="rId2"/>
              </a:rPr>
              <a:t>joy.mounter@learninginstitute.co.uk</a:t>
            </a:r>
            <a:r>
              <a:rPr lang="en-GB" sz="2600" b="1" dirty="0" smtClean="0">
                <a:latin typeface="Calibri"/>
                <a:ea typeface="Times New Roman"/>
                <a:cs typeface="Times New Roman"/>
              </a:rPr>
              <a:t> – </a:t>
            </a:r>
            <a:r>
              <a:rPr lang="en-GB" sz="2600" b="1" dirty="0" smtClean="0">
                <a:latin typeface="Calibri"/>
                <a:ea typeface="Times New Roman"/>
                <a:cs typeface="Times New Roman"/>
                <a:hlinkClick r:id="rId3"/>
              </a:rPr>
              <a:t>www.spanglefish.com/allicanbe</a:t>
            </a:r>
            <a:r>
              <a:rPr lang="en-GB" sz="2600" b="1" dirty="0" smtClean="0">
                <a:latin typeface="Calibri"/>
                <a:ea typeface="Times New Roman"/>
                <a:cs typeface="Times New Roman"/>
              </a:rPr>
              <a:t> - Living Theory Research </a:t>
            </a:r>
            <a:endParaRPr lang="en-GB" sz="2600" b="1" dirty="0"/>
          </a:p>
        </p:txBody>
      </p:sp>
    </p:spTree>
    <p:extLst>
      <p:ext uri="{BB962C8B-B14F-4D97-AF65-F5344CB8AC3E}">
        <p14:creationId xmlns:p14="http://schemas.microsoft.com/office/powerpoint/2010/main" val="1593609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Joy Mounter</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Teacher-researcher</a:t>
            </a:r>
          </a:p>
          <a:p>
            <a:r>
              <a:rPr lang="en-GB" dirty="0" smtClean="0"/>
              <a:t>Head Teacher- researcher</a:t>
            </a:r>
          </a:p>
          <a:p>
            <a:r>
              <a:rPr lang="en-GB" dirty="0" smtClean="0"/>
              <a:t>Higher Education Lecturer-researcher</a:t>
            </a:r>
          </a:p>
          <a:p>
            <a:r>
              <a:rPr lang="en-GB" dirty="0" smtClean="0"/>
              <a:t>Living Educational Theory Research</a:t>
            </a:r>
          </a:p>
          <a:p>
            <a:r>
              <a:rPr lang="en-GB" dirty="0" smtClean="0"/>
              <a:t>Clarify my </a:t>
            </a:r>
            <a:r>
              <a:rPr lang="en-GB" dirty="0"/>
              <a:t>O</a:t>
            </a:r>
            <a:r>
              <a:rPr lang="en-GB" dirty="0" smtClean="0"/>
              <a:t>ntological Values</a:t>
            </a:r>
          </a:p>
          <a:p>
            <a:r>
              <a:rPr lang="en-GB" dirty="0" smtClean="0"/>
              <a:t>Educational Influences</a:t>
            </a:r>
          </a:p>
          <a:p>
            <a:r>
              <a:rPr lang="en-GB" dirty="0" smtClean="0"/>
              <a:t>Flourishing of Humanity</a:t>
            </a:r>
          </a:p>
          <a:p>
            <a:r>
              <a:rPr lang="en-GB" dirty="0" smtClean="0"/>
              <a:t>Global Community of Educational Researchers</a:t>
            </a:r>
          </a:p>
          <a:p>
            <a:r>
              <a:rPr lang="en-GB" dirty="0" smtClean="0"/>
              <a:t>Educational Knowledge Base</a:t>
            </a:r>
          </a:p>
          <a:p>
            <a:r>
              <a:rPr lang="en-GB" dirty="0" smtClean="0"/>
              <a:t>Co-creation, Research Community</a:t>
            </a:r>
          </a:p>
          <a:p>
            <a:endParaRPr lang="en-GB" dirty="0"/>
          </a:p>
        </p:txBody>
      </p:sp>
    </p:spTree>
    <p:extLst>
      <p:ext uri="{BB962C8B-B14F-4D97-AF65-F5344CB8AC3E}">
        <p14:creationId xmlns:p14="http://schemas.microsoft.com/office/powerpoint/2010/main" val="337032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hlinkClick r:id="rId2"/>
              </a:rPr>
              <a:t>http://www.spanglefish.com/allicanbe/</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7735" y="1825625"/>
            <a:ext cx="943653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102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Facebook – Living Theory Research</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31279" y="1825625"/>
            <a:ext cx="8329442"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3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300" b="1" dirty="0">
                <a:solidFill>
                  <a:srgbClr val="464646"/>
                </a:solidFill>
                <a:effectLst>
                  <a:outerShdw blurRad="31750" dist="25400" dir="5400000" algn="tl" rotWithShape="0">
                    <a:srgbClr val="000000">
                      <a:alpha val="25000"/>
                    </a:srgbClr>
                  </a:outerShdw>
                </a:effectLst>
                <a:latin typeface="Lucida Sans Unicode"/>
                <a:ea typeface="Times New Roman"/>
                <a:cs typeface="Calibri"/>
              </a:rPr>
              <a:t>Inspiring a Generation of Educators that Do Not Realise they Need Inspiring</a:t>
            </a:r>
            <a:endParaRPr lang="en-US" dirty="0"/>
          </a:p>
        </p:txBody>
      </p:sp>
      <p:sp>
        <p:nvSpPr>
          <p:cNvPr id="3" name="Content Placeholder 2"/>
          <p:cNvSpPr>
            <a:spLocks noGrp="1"/>
          </p:cNvSpPr>
          <p:nvPr>
            <p:ph idx="1"/>
          </p:nvPr>
        </p:nvSpPr>
        <p:spPr/>
        <p:txBody>
          <a:bodyPr>
            <a:normAutofit fontScale="47500" lnSpcReduction="20000"/>
          </a:bodyPr>
          <a:lstStyle/>
          <a:p>
            <a:pPr>
              <a:lnSpc>
                <a:spcPct val="115000"/>
              </a:lnSpc>
              <a:spcAft>
                <a:spcPts val="1000"/>
              </a:spcAft>
            </a:pPr>
            <a:r>
              <a:rPr lang="en-GB" b="1" dirty="0">
                <a:solidFill>
                  <a:srgbClr val="201F1E"/>
                </a:solidFill>
                <a:latin typeface="Calibri"/>
                <a:ea typeface="Times New Roman"/>
                <a:cs typeface="Calibri"/>
              </a:rPr>
              <a:t>Passion to Have Their Voices </a:t>
            </a:r>
            <a:r>
              <a:rPr lang="en-GB" b="1" dirty="0" smtClean="0">
                <a:solidFill>
                  <a:srgbClr val="201F1E"/>
                </a:solidFill>
                <a:latin typeface="Calibri"/>
                <a:ea typeface="Times New Roman"/>
                <a:cs typeface="Calibri"/>
              </a:rPr>
              <a:t>Heard</a:t>
            </a:r>
            <a:endParaRPr lang="en-GB" dirty="0">
              <a:latin typeface="Calibri"/>
              <a:ea typeface="Times New Roman"/>
              <a:cs typeface="Times New Roman"/>
            </a:endParaRPr>
          </a:p>
          <a:p>
            <a:pPr>
              <a:lnSpc>
                <a:spcPct val="115000"/>
              </a:lnSpc>
              <a:spcAft>
                <a:spcPts val="1000"/>
              </a:spcAft>
            </a:pPr>
            <a:r>
              <a:rPr lang="en-GB" b="1" dirty="0">
                <a:solidFill>
                  <a:srgbClr val="201F1E"/>
                </a:solidFill>
                <a:latin typeface="Calibri"/>
                <a:ea typeface="Times New Roman"/>
                <a:cs typeface="Calibri"/>
              </a:rPr>
              <a:t>The Learning Institute - a Values-led Organisation </a:t>
            </a:r>
            <a:endParaRPr lang="en-GB" dirty="0">
              <a:latin typeface="Calibri"/>
              <a:ea typeface="Times New Roman"/>
              <a:cs typeface="Times New Roman"/>
            </a:endParaRPr>
          </a:p>
          <a:p>
            <a:pPr>
              <a:lnSpc>
                <a:spcPct val="115000"/>
              </a:lnSpc>
              <a:spcAft>
                <a:spcPts val="1000"/>
              </a:spcAft>
            </a:pPr>
            <a:r>
              <a:rPr lang="en-GB" b="1" dirty="0">
                <a:solidFill>
                  <a:srgbClr val="201F1E"/>
                </a:solidFill>
                <a:latin typeface="Calibri"/>
                <a:ea typeface="Times New Roman"/>
                <a:cs typeface="Calibri"/>
              </a:rPr>
              <a:t>Academic </a:t>
            </a:r>
            <a:r>
              <a:rPr lang="en-GB" b="1" dirty="0" smtClean="0">
                <a:solidFill>
                  <a:srgbClr val="201F1E"/>
                </a:solidFill>
                <a:latin typeface="Calibri"/>
                <a:ea typeface="Times New Roman"/>
                <a:cs typeface="Calibri"/>
              </a:rPr>
              <a:t>Stance </a:t>
            </a:r>
            <a:endParaRPr lang="en-GB" dirty="0">
              <a:latin typeface="Calibri"/>
              <a:ea typeface="Times New Roman"/>
              <a:cs typeface="Times New Roman"/>
            </a:endParaRPr>
          </a:p>
          <a:p>
            <a:pPr>
              <a:lnSpc>
                <a:spcPct val="115000"/>
              </a:lnSpc>
              <a:spcAft>
                <a:spcPts val="1000"/>
              </a:spcAft>
            </a:pPr>
            <a:r>
              <a:rPr lang="en-GB" b="1" dirty="0">
                <a:solidFill>
                  <a:srgbClr val="201F1E"/>
                </a:solidFill>
                <a:latin typeface="Calibri"/>
                <a:ea typeface="Times New Roman"/>
                <a:cs typeface="Calibri"/>
              </a:rPr>
              <a:t>Living Theory Master’s Curriculum, MA: Values-led </a:t>
            </a:r>
            <a:r>
              <a:rPr lang="en-GB" b="1" dirty="0" smtClean="0">
                <a:solidFill>
                  <a:srgbClr val="201F1E"/>
                </a:solidFill>
                <a:latin typeface="Calibri"/>
                <a:ea typeface="Times New Roman"/>
                <a:cs typeface="Calibri"/>
              </a:rPr>
              <a:t>Leadership</a:t>
            </a:r>
            <a:endParaRPr lang="en-GB" dirty="0">
              <a:latin typeface="Calibri"/>
              <a:ea typeface="Times New Roman"/>
              <a:cs typeface="Times New Roman"/>
            </a:endParaRPr>
          </a:p>
          <a:p>
            <a:pPr>
              <a:lnSpc>
                <a:spcPct val="115000"/>
              </a:lnSpc>
              <a:spcAft>
                <a:spcPts val="1000"/>
              </a:spcAft>
            </a:pPr>
            <a:r>
              <a:rPr lang="en-GB" b="1" dirty="0">
                <a:solidFill>
                  <a:srgbClr val="201F1E"/>
                </a:solidFill>
                <a:latin typeface="Calibri"/>
                <a:ea typeface="Times New Roman"/>
                <a:cs typeface="Calibri"/>
              </a:rPr>
              <a:t>MA Given Curriculum to a Living Personal </a:t>
            </a:r>
            <a:r>
              <a:rPr lang="en-GB" b="1" dirty="0" smtClean="0">
                <a:solidFill>
                  <a:srgbClr val="201F1E"/>
                </a:solidFill>
                <a:latin typeface="Calibri"/>
                <a:ea typeface="Times New Roman"/>
                <a:cs typeface="Calibri"/>
              </a:rPr>
              <a:t>Curriculum</a:t>
            </a:r>
            <a:endParaRPr lang="en-GB" dirty="0">
              <a:latin typeface="Calibri"/>
              <a:ea typeface="Times New Roman"/>
              <a:cs typeface="Times New Roman"/>
            </a:endParaRPr>
          </a:p>
          <a:p>
            <a:pPr>
              <a:lnSpc>
                <a:spcPct val="115000"/>
              </a:lnSpc>
              <a:spcAft>
                <a:spcPts val="0"/>
              </a:spcAft>
            </a:pPr>
            <a:r>
              <a:rPr lang="en-GB" b="1" dirty="0">
                <a:solidFill>
                  <a:srgbClr val="201F1E"/>
                </a:solidFill>
                <a:latin typeface="Calibri"/>
                <a:ea typeface="Times New Roman"/>
              </a:rPr>
              <a:t>Global Movement of Inspired (by values and energy in community) Educational </a:t>
            </a:r>
            <a:r>
              <a:rPr lang="en-GB" b="1" dirty="0" smtClean="0">
                <a:solidFill>
                  <a:srgbClr val="201F1E"/>
                </a:solidFill>
                <a:latin typeface="Calibri"/>
                <a:ea typeface="Times New Roman"/>
              </a:rPr>
              <a:t>Practitioners </a:t>
            </a:r>
            <a:endParaRPr lang="en-GB" sz="4000" dirty="0">
              <a:latin typeface="Times New Roman"/>
              <a:ea typeface="Times New Roman"/>
            </a:endParaRPr>
          </a:p>
          <a:p>
            <a:pPr>
              <a:lnSpc>
                <a:spcPct val="115000"/>
              </a:lnSpc>
              <a:spcAft>
                <a:spcPts val="1000"/>
              </a:spcAft>
            </a:pPr>
            <a:r>
              <a:rPr lang="en-GB" b="1" dirty="0" smtClean="0">
                <a:solidFill>
                  <a:srgbClr val="201F1E"/>
                </a:solidFill>
                <a:latin typeface="Calibri"/>
                <a:ea typeface="Times New Roman"/>
                <a:cs typeface="Calibri"/>
              </a:rPr>
              <a:t>Nurturing </a:t>
            </a:r>
            <a:r>
              <a:rPr lang="en-GB" b="1" dirty="0">
                <a:solidFill>
                  <a:srgbClr val="201F1E"/>
                </a:solidFill>
                <a:latin typeface="Calibri"/>
                <a:ea typeface="Times New Roman"/>
                <a:cs typeface="Calibri"/>
              </a:rPr>
              <a:t>Responsiveness – Good Quality Educational </a:t>
            </a:r>
            <a:r>
              <a:rPr lang="en-GB" b="1" dirty="0" smtClean="0">
                <a:solidFill>
                  <a:srgbClr val="201F1E"/>
                </a:solidFill>
                <a:latin typeface="Calibri"/>
                <a:ea typeface="Times New Roman"/>
                <a:cs typeface="Calibri"/>
              </a:rPr>
              <a:t>Conversations</a:t>
            </a:r>
            <a:endParaRPr lang="en-GB" dirty="0">
              <a:latin typeface="Calibri"/>
              <a:ea typeface="Times New Roman"/>
              <a:cs typeface="Times New Roman"/>
            </a:endParaRPr>
          </a:p>
          <a:p>
            <a:pPr>
              <a:lnSpc>
                <a:spcPct val="115000"/>
              </a:lnSpc>
              <a:spcAft>
                <a:spcPts val="1000"/>
              </a:spcAft>
            </a:pPr>
            <a:r>
              <a:rPr lang="en-GB" b="1" dirty="0" smtClean="0">
                <a:solidFill>
                  <a:srgbClr val="201F1E"/>
                </a:solidFill>
                <a:latin typeface="Calibri"/>
                <a:ea typeface="Times New Roman"/>
                <a:cs typeface="Calibri"/>
              </a:rPr>
              <a:t>Nurturing </a:t>
            </a:r>
            <a:r>
              <a:rPr lang="en-GB" b="1" dirty="0">
                <a:solidFill>
                  <a:srgbClr val="201F1E"/>
                </a:solidFill>
                <a:latin typeface="Calibri"/>
                <a:ea typeface="Times New Roman"/>
                <a:cs typeface="Calibri"/>
              </a:rPr>
              <a:t>Responsiveness to Nurturing </a:t>
            </a:r>
            <a:r>
              <a:rPr lang="en-GB" b="1" dirty="0" err="1" smtClean="0">
                <a:solidFill>
                  <a:srgbClr val="201F1E"/>
                </a:solidFill>
                <a:latin typeface="Calibri"/>
                <a:ea typeface="Times New Roman"/>
                <a:cs typeface="Calibri"/>
              </a:rPr>
              <a:t>Connectiveness</a:t>
            </a:r>
            <a:endParaRPr lang="en-GB" dirty="0">
              <a:latin typeface="Calibri"/>
              <a:ea typeface="Times New Roman"/>
              <a:cs typeface="Times New Roman"/>
            </a:endParaRPr>
          </a:p>
          <a:p>
            <a:pPr>
              <a:lnSpc>
                <a:spcPct val="115000"/>
              </a:lnSpc>
              <a:spcAft>
                <a:spcPts val="1000"/>
              </a:spcAft>
            </a:pPr>
            <a:r>
              <a:rPr lang="en-GB" b="1" dirty="0" smtClean="0">
                <a:solidFill>
                  <a:srgbClr val="201F1E"/>
                </a:solidFill>
                <a:latin typeface="Calibri"/>
                <a:ea typeface="Times New Roman"/>
                <a:cs typeface="Calibri"/>
              </a:rPr>
              <a:t>Educational </a:t>
            </a:r>
            <a:r>
              <a:rPr lang="en-GB" b="1" dirty="0">
                <a:solidFill>
                  <a:srgbClr val="201F1E"/>
                </a:solidFill>
                <a:latin typeface="Calibri"/>
                <a:ea typeface="Times New Roman"/>
                <a:cs typeface="Calibri"/>
              </a:rPr>
              <a:t>Research Communities Inspiring Practitioner Professional </a:t>
            </a:r>
            <a:r>
              <a:rPr lang="en-GB" b="1" dirty="0" smtClean="0">
                <a:solidFill>
                  <a:srgbClr val="201F1E"/>
                </a:solidFill>
                <a:latin typeface="Calibri"/>
                <a:ea typeface="Times New Roman"/>
                <a:cs typeface="Calibri"/>
              </a:rPr>
              <a:t>Development</a:t>
            </a:r>
            <a:endParaRPr lang="en-GB" dirty="0">
              <a:latin typeface="Calibri"/>
              <a:ea typeface="Times New Roman"/>
              <a:cs typeface="Times New Roman"/>
            </a:endParaRPr>
          </a:p>
          <a:p>
            <a:endParaRPr lang="en-US" dirty="0"/>
          </a:p>
        </p:txBody>
      </p:sp>
    </p:spTree>
    <p:extLst>
      <p:ext uri="{BB962C8B-B14F-4D97-AF65-F5344CB8AC3E}">
        <p14:creationId xmlns:p14="http://schemas.microsoft.com/office/powerpoint/2010/main" val="420270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201F1E"/>
                </a:solidFill>
                <a:latin typeface="+mn-lt"/>
                <a:ea typeface="Times New Roman"/>
                <a:cs typeface="Calibri"/>
              </a:rPr>
              <a:t>Passion to Have Their Voices Heard</a:t>
            </a:r>
            <a:endParaRPr lang="en-US" dirty="0">
              <a:latin typeface="+mn-lt"/>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4091" y="1711559"/>
            <a:ext cx="4919887" cy="413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57218">
            <a:off x="5577522" y="3021275"/>
            <a:ext cx="4243934" cy="35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603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Papers End Point</a:t>
            </a:r>
            <a:endParaRPr lang="en-US" dirty="0"/>
          </a:p>
        </p:txBody>
      </p:sp>
      <p:sp>
        <p:nvSpPr>
          <p:cNvPr id="3" name="Content Placeholder 2"/>
          <p:cNvSpPr>
            <a:spLocks noGrp="1"/>
          </p:cNvSpPr>
          <p:nvPr>
            <p:ph idx="1"/>
          </p:nvPr>
        </p:nvSpPr>
        <p:spPr/>
        <p:txBody>
          <a:bodyPr>
            <a:normAutofit fontScale="40000" lnSpcReduction="20000"/>
          </a:bodyPr>
          <a:lstStyle/>
          <a:p>
            <a:pPr marL="0" indent="0">
              <a:lnSpc>
                <a:spcPct val="115000"/>
              </a:lnSpc>
              <a:spcAft>
                <a:spcPts val="0"/>
              </a:spcAft>
              <a:buNone/>
            </a:pPr>
            <a:r>
              <a:rPr lang="en-GB" sz="5800" dirty="0">
                <a:solidFill>
                  <a:schemeClr val="tx1"/>
                </a:solidFill>
                <a:latin typeface="Calibri"/>
                <a:ea typeface="Times New Roman"/>
                <a:cs typeface="Calibri"/>
              </a:rPr>
              <a:t>The pupils/ students and practitioners deserve to be motivated, inspired, keen to make a difference not only to the class they are teaching, but to the wider communities and world we are part of. </a:t>
            </a:r>
            <a:r>
              <a:rPr lang="en-GB" sz="5800" b="1" dirty="0">
                <a:solidFill>
                  <a:srgbClr val="FF0000"/>
                </a:solidFill>
                <a:latin typeface="Calibri"/>
                <a:ea typeface="Times New Roman"/>
                <a:cs typeface="Calibri"/>
              </a:rPr>
              <a:t>A feeling I hold inside which burns as brightly now as the day I decided I wanted to teach</a:t>
            </a:r>
            <a:r>
              <a:rPr lang="en-GB" sz="5800" b="1" dirty="0" smtClean="0">
                <a:solidFill>
                  <a:srgbClr val="FF0000"/>
                </a:solidFill>
                <a:latin typeface="Calibri"/>
                <a:ea typeface="Times New Roman"/>
                <a:cs typeface="Calibri"/>
              </a:rPr>
              <a:t>.</a:t>
            </a:r>
          </a:p>
          <a:p>
            <a:pPr marL="0" indent="0">
              <a:lnSpc>
                <a:spcPct val="115000"/>
              </a:lnSpc>
              <a:spcAft>
                <a:spcPts val="0"/>
              </a:spcAft>
              <a:buNone/>
            </a:pPr>
            <a:r>
              <a:rPr lang="en-GB" sz="5800" dirty="0" smtClean="0">
                <a:solidFill>
                  <a:schemeClr val="tx1"/>
                </a:solidFill>
                <a:latin typeface="Calibri"/>
                <a:ea typeface="Times New Roman"/>
                <a:cs typeface="Calibri"/>
              </a:rPr>
              <a:t> </a:t>
            </a:r>
            <a:endParaRPr lang="en-GB" sz="5800" dirty="0">
              <a:solidFill>
                <a:schemeClr val="tx1"/>
              </a:solidFill>
              <a:latin typeface="Calibri"/>
              <a:ea typeface="Times New Roman"/>
              <a:cs typeface="Times New Roman"/>
            </a:endParaRPr>
          </a:p>
          <a:p>
            <a:pPr marL="311785" indent="0">
              <a:lnSpc>
                <a:spcPct val="115000"/>
              </a:lnSpc>
              <a:spcAft>
                <a:spcPts val="0"/>
              </a:spcAft>
              <a:buNone/>
            </a:pPr>
            <a:r>
              <a:rPr lang="en-GB" sz="5800" dirty="0" smtClean="0">
                <a:solidFill>
                  <a:srgbClr val="000000"/>
                </a:solidFill>
                <a:latin typeface="Calibri"/>
                <a:ea typeface="Times New Roman"/>
                <a:cs typeface="Calibri"/>
              </a:rPr>
              <a:t>“</a:t>
            </a:r>
            <a:r>
              <a:rPr lang="en-GB" sz="5800" dirty="0">
                <a:solidFill>
                  <a:srgbClr val="000000"/>
                </a:solidFill>
                <a:latin typeface="Calibri"/>
                <a:ea typeface="Times New Roman"/>
                <a:cs typeface="Calibri"/>
              </a:rPr>
              <a:t>Every human being has the potential to manifest the finest mosaic of attributes in a dazzling complexity of difference and diversity. Yet so often, this human mosaic is dull and tarnished – only a hint of the incipient splendour remains. And yet, sometimes, we are inspired by the light radiated from an individual.” </a:t>
            </a:r>
            <a:r>
              <a:rPr lang="en-GB" sz="5800" b="1" dirty="0">
                <a:solidFill>
                  <a:srgbClr val="FF0000"/>
                </a:solidFill>
                <a:latin typeface="Calibri"/>
                <a:ea typeface="Times New Roman"/>
                <a:cs typeface="Calibri"/>
              </a:rPr>
              <a:t>Or from a </a:t>
            </a:r>
            <a:r>
              <a:rPr lang="en-GB" sz="5800" b="1" dirty="0" smtClean="0">
                <a:solidFill>
                  <a:srgbClr val="FF0000"/>
                </a:solidFill>
                <a:latin typeface="Calibri"/>
                <a:ea typeface="Times New Roman"/>
                <a:cs typeface="Calibri"/>
              </a:rPr>
              <a:t>class</a:t>
            </a:r>
            <a:r>
              <a:rPr lang="en-GB" sz="5800" dirty="0" smtClean="0">
                <a:solidFill>
                  <a:srgbClr val="000000"/>
                </a:solidFill>
                <a:latin typeface="Calibri"/>
                <a:ea typeface="Times New Roman"/>
                <a:cs typeface="Calibri"/>
              </a:rPr>
              <a:t>! (</a:t>
            </a:r>
            <a:r>
              <a:rPr lang="en-GB" sz="5800" dirty="0">
                <a:solidFill>
                  <a:srgbClr val="000000"/>
                </a:solidFill>
                <a:latin typeface="Calibri"/>
                <a:ea typeface="Times New Roman"/>
                <a:cs typeface="Calibri"/>
              </a:rPr>
              <a:t>Author unknown)</a:t>
            </a:r>
            <a:endParaRPr lang="en-GB" sz="5800" dirty="0">
              <a:latin typeface="Calibri"/>
              <a:ea typeface="Times New Roman"/>
              <a:cs typeface="Times New Roman"/>
            </a:endParaRPr>
          </a:p>
          <a:p>
            <a:endParaRPr lang="en-US" dirty="0"/>
          </a:p>
        </p:txBody>
      </p:sp>
    </p:spTree>
    <p:extLst>
      <p:ext uri="{BB962C8B-B14F-4D97-AF65-F5344CB8AC3E}">
        <p14:creationId xmlns:p14="http://schemas.microsoft.com/office/powerpoint/2010/main" val="122391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lgn="ctr">
              <a:lnSpc>
                <a:spcPct val="115000"/>
              </a:lnSpc>
              <a:spcBef>
                <a:spcPts val="1000"/>
              </a:spcBef>
              <a:spcAft>
                <a:spcPts val="1000"/>
              </a:spcAft>
            </a:pPr>
            <a:r>
              <a:rPr lang="en-GB" b="1" dirty="0" smtClean="0">
                <a:solidFill>
                  <a:srgbClr val="201F1E"/>
                </a:solidFill>
                <a:latin typeface="+mn-lt"/>
                <a:ea typeface="Times New Roman"/>
                <a:cs typeface="Calibri"/>
              </a:rPr>
              <a:t/>
            </a:r>
            <a:br>
              <a:rPr lang="en-GB" b="1" dirty="0" smtClean="0">
                <a:solidFill>
                  <a:srgbClr val="201F1E"/>
                </a:solidFill>
                <a:latin typeface="+mn-lt"/>
                <a:ea typeface="Times New Roman"/>
                <a:cs typeface="Calibri"/>
              </a:rPr>
            </a:br>
            <a:r>
              <a:rPr lang="en-GB" b="1" dirty="0" smtClean="0">
                <a:solidFill>
                  <a:srgbClr val="201F1E"/>
                </a:solidFill>
                <a:latin typeface="+mn-lt"/>
                <a:ea typeface="Times New Roman"/>
                <a:cs typeface="Calibri"/>
              </a:rPr>
              <a:t>The </a:t>
            </a:r>
            <a:r>
              <a:rPr lang="en-GB" b="1" dirty="0">
                <a:solidFill>
                  <a:srgbClr val="201F1E"/>
                </a:solidFill>
                <a:latin typeface="+mn-lt"/>
                <a:ea typeface="Times New Roman"/>
                <a:cs typeface="Calibri"/>
              </a:rPr>
              <a:t>Learning Institute </a:t>
            </a:r>
            <a:r>
              <a:rPr lang="en-GB" b="1" dirty="0" smtClean="0">
                <a:solidFill>
                  <a:srgbClr val="201F1E"/>
                </a:solidFill>
                <a:latin typeface="+mn-lt"/>
                <a:ea typeface="Times New Roman"/>
                <a:cs typeface="Calibri"/>
              </a:rPr>
              <a:t> </a:t>
            </a:r>
            <a:br>
              <a:rPr lang="en-GB" b="1" dirty="0" smtClean="0">
                <a:solidFill>
                  <a:srgbClr val="201F1E"/>
                </a:solidFill>
                <a:latin typeface="+mn-lt"/>
                <a:ea typeface="Times New Roman"/>
                <a:cs typeface="Calibri"/>
              </a:rPr>
            </a:br>
            <a:r>
              <a:rPr lang="en-GB" b="1" dirty="0" smtClean="0">
                <a:solidFill>
                  <a:srgbClr val="201F1E"/>
                </a:solidFill>
                <a:latin typeface="+mn-lt"/>
                <a:ea typeface="Times New Roman"/>
                <a:cs typeface="Calibri"/>
              </a:rPr>
              <a:t>a </a:t>
            </a:r>
            <a:r>
              <a:rPr lang="en-GB" b="1" dirty="0">
                <a:solidFill>
                  <a:srgbClr val="201F1E"/>
                </a:solidFill>
                <a:latin typeface="+mn-lt"/>
                <a:ea typeface="Times New Roman"/>
                <a:cs typeface="Calibri"/>
              </a:rPr>
              <a:t>Values-led Organisation </a:t>
            </a:r>
            <a:r>
              <a:rPr lang="en-GB" sz="1700" dirty="0">
                <a:latin typeface="Calibri"/>
                <a:ea typeface="Times New Roman"/>
                <a:cs typeface="Times New Roman"/>
              </a:rPr>
              <a:t/>
            </a:r>
            <a:br>
              <a:rPr lang="en-GB" sz="1700" dirty="0">
                <a:latin typeface="Calibri"/>
                <a:ea typeface="Times New Roman"/>
                <a:cs typeface="Times New Roman"/>
              </a:rPr>
            </a:br>
            <a:endParaRPr lang="en-GB" dirty="0"/>
          </a:p>
        </p:txBody>
      </p:sp>
      <p:sp>
        <p:nvSpPr>
          <p:cNvPr id="3" name="Content Placeholder 2"/>
          <p:cNvSpPr>
            <a:spLocks noGrp="1"/>
          </p:cNvSpPr>
          <p:nvPr>
            <p:ph idx="1"/>
          </p:nvPr>
        </p:nvSpPr>
        <p:spPr/>
        <p:txBody>
          <a:bodyPr>
            <a:normAutofit fontScale="62500" lnSpcReduction="20000"/>
          </a:bodyPr>
          <a:lstStyle/>
          <a:p>
            <a:r>
              <a:rPr lang="en-GB" sz="4300" dirty="0" smtClean="0">
                <a:hlinkClick r:id="rId3"/>
              </a:rPr>
              <a:t>www.learninginstitute.co.uk</a:t>
            </a:r>
            <a:endParaRPr lang="en-GB" sz="4300" dirty="0" smtClean="0"/>
          </a:p>
          <a:p>
            <a:r>
              <a:rPr lang="en-GB" sz="4300" dirty="0">
                <a:latin typeface="Calibri"/>
                <a:ea typeface="Times New Roman"/>
              </a:rPr>
              <a:t>MA and Leadership </a:t>
            </a:r>
            <a:r>
              <a:rPr lang="en-GB" sz="4300" dirty="0" smtClean="0">
                <a:latin typeface="Calibri"/>
                <a:ea typeface="Times New Roman"/>
              </a:rPr>
              <a:t>Lead, lecture at levels </a:t>
            </a:r>
            <a:r>
              <a:rPr lang="en-GB" sz="4300" dirty="0" smtClean="0">
                <a:latin typeface="Calibri"/>
                <a:ea typeface="Times New Roman"/>
              </a:rPr>
              <a:t>3, 4,5,6,7</a:t>
            </a:r>
            <a:endParaRPr lang="en-GB" sz="4300" dirty="0" smtClean="0">
              <a:latin typeface="Calibri"/>
              <a:ea typeface="Times New Roman"/>
            </a:endParaRPr>
          </a:p>
          <a:p>
            <a:pPr>
              <a:lnSpc>
                <a:spcPct val="115000"/>
              </a:lnSpc>
              <a:spcAft>
                <a:spcPts val="0"/>
              </a:spcAft>
            </a:pPr>
            <a:r>
              <a:rPr lang="en-GB" sz="4300" dirty="0">
                <a:solidFill>
                  <a:srgbClr val="FF0000"/>
                </a:solidFill>
                <a:latin typeface="Calibri"/>
                <a:ea typeface="Times New Roman"/>
                <a:cs typeface="Calibri"/>
              </a:rPr>
              <a:t>At the heart of The Learning Institute are lived values working towards engendering community aspiration and community social </a:t>
            </a:r>
            <a:r>
              <a:rPr lang="en-GB" sz="4300" dirty="0" smtClean="0">
                <a:solidFill>
                  <a:srgbClr val="FF0000"/>
                </a:solidFill>
                <a:latin typeface="Calibri"/>
                <a:ea typeface="Times New Roman"/>
                <a:cs typeface="Calibri"/>
              </a:rPr>
              <a:t>movement </a:t>
            </a:r>
            <a:endParaRPr lang="en-GB" sz="4300" dirty="0">
              <a:solidFill>
                <a:srgbClr val="FF0000"/>
              </a:solidFill>
              <a:latin typeface="Calibri"/>
              <a:ea typeface="Times New Roman"/>
              <a:cs typeface="Times New Roman"/>
            </a:endParaRPr>
          </a:p>
          <a:p>
            <a:r>
              <a:rPr lang="en-GB" sz="4300" dirty="0" smtClean="0">
                <a:latin typeface="Calibri"/>
                <a:ea typeface="Times New Roman"/>
              </a:rPr>
              <a:t>Working </a:t>
            </a:r>
            <a:r>
              <a:rPr lang="en-GB" sz="4300" dirty="0">
                <a:latin typeface="Calibri"/>
                <a:ea typeface="Times New Roman"/>
              </a:rPr>
              <a:t>within challenged coastal, isolated rural, declining industrial and diverse inner city </a:t>
            </a:r>
            <a:r>
              <a:rPr lang="en-GB" sz="4300" dirty="0" smtClean="0">
                <a:latin typeface="Calibri"/>
                <a:ea typeface="Times New Roman"/>
              </a:rPr>
              <a:t>communities</a:t>
            </a:r>
          </a:p>
          <a:p>
            <a:r>
              <a:rPr lang="en-GB" sz="4300" dirty="0" smtClean="0">
                <a:latin typeface="Calibri"/>
                <a:ea typeface="Times New Roman"/>
              </a:rPr>
              <a:t>Providing </a:t>
            </a:r>
            <a:r>
              <a:rPr lang="en-GB" sz="4300" dirty="0">
                <a:latin typeface="Calibri"/>
                <a:ea typeface="Times New Roman"/>
              </a:rPr>
              <a:t>vocational degree courses which address the governments (2019) “The Future of Seaside Towns” </a:t>
            </a:r>
            <a:r>
              <a:rPr lang="en-GB" sz="4300" dirty="0" smtClean="0">
                <a:latin typeface="Calibri"/>
                <a:ea typeface="Times New Roman"/>
              </a:rPr>
              <a:t>report</a:t>
            </a:r>
          </a:p>
          <a:p>
            <a:r>
              <a:rPr lang="en-GB" sz="4300" dirty="0" smtClean="0">
                <a:latin typeface="Calibri"/>
                <a:ea typeface="Times New Roman"/>
              </a:rPr>
              <a:t>Helping </a:t>
            </a:r>
            <a:r>
              <a:rPr lang="en-GB" sz="4300" dirty="0">
                <a:latin typeface="Calibri"/>
                <a:ea typeface="Times New Roman"/>
              </a:rPr>
              <a:t>to remove barriers to higher education, widening access for those parts of society where there is no tradition of undertaking higher education study</a:t>
            </a:r>
            <a:endParaRPr lang="en-GB" sz="4300" dirty="0" smtClean="0">
              <a:latin typeface="Calibri"/>
              <a:ea typeface="Times New Roman"/>
            </a:endParaRPr>
          </a:p>
          <a:p>
            <a:endParaRPr lang="en-GB" dirty="0"/>
          </a:p>
        </p:txBody>
      </p:sp>
    </p:spTree>
    <p:extLst>
      <p:ext uri="{BB962C8B-B14F-4D97-AF65-F5344CB8AC3E}">
        <p14:creationId xmlns:p14="http://schemas.microsoft.com/office/powerpoint/2010/main" val="38196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Academic Stance</a:t>
            </a:r>
            <a:endParaRPr lang="en-GB" dirty="0"/>
          </a:p>
        </p:txBody>
      </p:sp>
      <p:sp>
        <p:nvSpPr>
          <p:cNvPr id="3" name="Content Placeholder 2"/>
          <p:cNvSpPr>
            <a:spLocks noGrp="1"/>
          </p:cNvSpPr>
          <p:nvPr>
            <p:ph idx="1"/>
          </p:nvPr>
        </p:nvSpPr>
        <p:spPr/>
        <p:txBody>
          <a:bodyPr>
            <a:normAutofit fontScale="70000" lnSpcReduction="20000"/>
          </a:bodyPr>
          <a:lstStyle/>
          <a:p>
            <a:pPr marL="457200">
              <a:lnSpc>
                <a:spcPct val="115000"/>
              </a:lnSpc>
              <a:spcAft>
                <a:spcPts val="1000"/>
              </a:spcAft>
            </a:pPr>
            <a:r>
              <a:rPr lang="en-GB" dirty="0">
                <a:latin typeface="Calibri"/>
                <a:ea typeface="Calibri"/>
                <a:cs typeface="Calibri"/>
              </a:rPr>
              <a:t>“High-quality professional development requires workplaces to be steeped in rigorous scholarship, with professionals continually developing and supporting each other.” (Professional Development Expert Group, 2016, p. Preamble</a:t>
            </a:r>
            <a:r>
              <a:rPr lang="en-GB" dirty="0" smtClean="0">
                <a:latin typeface="Calibri"/>
                <a:ea typeface="Calibri"/>
                <a:cs typeface="Calibri"/>
              </a:rPr>
              <a:t>)</a:t>
            </a:r>
          </a:p>
          <a:p>
            <a:pPr marL="457200">
              <a:lnSpc>
                <a:spcPct val="115000"/>
              </a:lnSpc>
              <a:spcAft>
                <a:spcPts val="1000"/>
              </a:spcAft>
            </a:pPr>
            <a:r>
              <a:rPr lang="en-GB" dirty="0">
                <a:latin typeface="Calibri"/>
                <a:ea typeface="Calibri"/>
                <a:cs typeface="Calibri"/>
              </a:rPr>
              <a:t>“Two words sum up my ambition for the framework and which underlie everything we have    published today: substance and integrity.” </a:t>
            </a:r>
            <a:r>
              <a:rPr lang="en-GB" dirty="0" smtClean="0">
                <a:latin typeface="Calibri"/>
                <a:ea typeface="Calibri"/>
                <a:cs typeface="Calibri"/>
              </a:rPr>
              <a:t>(</a:t>
            </a:r>
            <a:r>
              <a:rPr lang="en-GB" dirty="0" err="1" smtClean="0">
                <a:latin typeface="Calibri"/>
                <a:ea typeface="Calibri"/>
                <a:cs typeface="Calibri"/>
              </a:rPr>
              <a:t>Spielman</a:t>
            </a:r>
            <a:r>
              <a:rPr lang="en-GB" dirty="0" smtClean="0">
                <a:latin typeface="Calibri"/>
                <a:ea typeface="Calibri"/>
                <a:cs typeface="Calibri"/>
              </a:rPr>
              <a:t>, 2019)</a:t>
            </a:r>
          </a:p>
          <a:p>
            <a:pPr>
              <a:lnSpc>
                <a:spcPct val="115000"/>
              </a:lnSpc>
              <a:spcAft>
                <a:spcPts val="1000"/>
              </a:spcAft>
            </a:pPr>
            <a:r>
              <a:rPr lang="en-GB" dirty="0">
                <a:latin typeface="Calibri"/>
                <a:ea typeface="Calibri"/>
                <a:cs typeface="Calibri"/>
              </a:rPr>
              <a:t>E</a:t>
            </a:r>
            <a:r>
              <a:rPr lang="en-GB" dirty="0">
                <a:latin typeface="Calibri"/>
                <a:ea typeface="Times New Roman"/>
                <a:cs typeface="Calibri"/>
              </a:rPr>
              <a:t>thical Leadership Commission (2019) in the, ‘Navigating the Moral Maze’, report also highlight values as an integral requirement to retain leaders for the future of schools. </a:t>
            </a:r>
            <a:endParaRPr lang="en-GB" dirty="0">
              <a:latin typeface="Calibri"/>
              <a:ea typeface="Times New Roman"/>
              <a:cs typeface="Times New Roman"/>
            </a:endParaRPr>
          </a:p>
          <a:p>
            <a:pPr marL="457200">
              <a:lnSpc>
                <a:spcPct val="115000"/>
              </a:lnSpc>
              <a:spcAft>
                <a:spcPts val="1000"/>
              </a:spcAft>
            </a:pPr>
            <a:endParaRPr lang="en-GB" dirty="0">
              <a:latin typeface="Calibri"/>
              <a:ea typeface="Times New Roman"/>
              <a:cs typeface="Times New Roman"/>
            </a:endParaRPr>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86434733"/>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 Template" id="{4D52573F-D550-4089-82F9-9B03B4E51562}" vid="{7CB3C40A-9324-4E9E-8588-6E15119122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TotalTime>
  <Words>1319</Words>
  <Application>Microsoft Office PowerPoint</Application>
  <PresentationFormat>Custom</PresentationFormat>
  <Paragraphs>120</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Inspiring a Generation of Educators that Do Not Realise they Need Inspiring</vt:lpstr>
      <vt:lpstr>Joy Mounter</vt:lpstr>
      <vt:lpstr>http://www.spanglefish.com/allicanbe/</vt:lpstr>
      <vt:lpstr>Facebook – Living Theory Research</vt:lpstr>
      <vt:lpstr>Inspiring a Generation of Educators that Do Not Realise they Need Inspiring</vt:lpstr>
      <vt:lpstr>Passion to Have Their Voices Heard</vt:lpstr>
      <vt:lpstr>My Papers End Point</vt:lpstr>
      <vt:lpstr> The Learning Institute   a Values-led Organisation  </vt:lpstr>
      <vt:lpstr>Academic Stance</vt:lpstr>
      <vt:lpstr> Living Theory Master’s Curriculum,  MA: Values-led Leadership </vt:lpstr>
      <vt:lpstr>MA: Values-led Leadership</vt:lpstr>
      <vt:lpstr>Global Educational Research Network</vt:lpstr>
      <vt:lpstr> Global Movement of Inspired  (by values and energy in community) Educational Practitioners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Crouchen</dc:creator>
  <cp:lastModifiedBy>Joy Mounter</cp:lastModifiedBy>
  <cp:revision>55</cp:revision>
  <dcterms:created xsi:type="dcterms:W3CDTF">2019-05-17T11:19:27Z</dcterms:created>
  <dcterms:modified xsi:type="dcterms:W3CDTF">2019-06-18T20:40:13Z</dcterms:modified>
</cp:coreProperties>
</file>