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0" r:id="rId3"/>
    <p:sldId id="279" r:id="rId4"/>
    <p:sldId id="277" r:id="rId5"/>
    <p:sldId id="278" r:id="rId6"/>
    <p:sldId id="276" r:id="rId7"/>
    <p:sldId id="268" r:id="rId8"/>
    <p:sldId id="257" r:id="rId9"/>
    <p:sldId id="269" r:id="rId10"/>
    <p:sldId id="271" r:id="rId11"/>
    <p:sldId id="270" r:id="rId12"/>
    <p:sldId id="265" r:id="rId13"/>
    <p:sldId id="26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DBA9-4ECA-D549-977E-B14AEFBDCC7C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AFA5-0785-A54A-A339-F6387BAA8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panglefish.com/mariessit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/actionresearch.ne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ctionresearch.net" TargetMode="Externa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www.ejolts.ne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rriam-webster.com/dictionary/action" TargetMode="External"/><Relationship Id="rId3" Type="http://schemas.openxmlformats.org/officeDocument/2006/relationships/hyperlink" Target="https://www.merriam-webster.com/dictionary/activis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2091"/>
            <a:ext cx="7772400" cy="2688360"/>
          </a:xfrm>
        </p:spPr>
        <p:txBody>
          <a:bodyPr>
            <a:normAutofit fontScale="90000"/>
          </a:bodyPr>
          <a:lstStyle/>
          <a:p>
            <a:r>
              <a:rPr lang="en-US" sz="3111" b="1" dirty="0" smtClean="0"/>
              <a:t/>
            </a:r>
            <a:br>
              <a:rPr lang="en-US" sz="3111" b="1" dirty="0" smtClean="0"/>
            </a:br>
            <a:r>
              <a:rPr lang="en-GB" sz="3200" b="1" dirty="0" smtClean="0"/>
              <a:t>Educational Research and Knowledge Creation: Mechanisms for Social Transformation?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Marie Huxtable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http://www.spanglefish.com/mariessite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21000" y="2978850"/>
            <a:ext cx="338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From Action Research to Activism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‘What’ distinguishes educational knowledge?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48558" y="1877886"/>
            <a:ext cx="7539493" cy="339849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…knowledge</a:t>
            </a:r>
            <a:r>
              <a:rPr lang="en-GB" sz="3200" dirty="0" smtClean="0"/>
              <a:t> created of </a:t>
            </a:r>
            <a:r>
              <a:rPr lang="en-GB" sz="3200" dirty="0"/>
              <a:t>the world, of</a:t>
            </a:r>
            <a:r>
              <a:rPr lang="en-GB" sz="3200" dirty="0" smtClean="0"/>
              <a:t> self, </a:t>
            </a:r>
            <a:r>
              <a:rPr lang="en-GB" sz="3200" dirty="0"/>
              <a:t>and of</a:t>
            </a:r>
            <a:r>
              <a:rPr lang="en-GB" sz="3200" dirty="0" smtClean="0"/>
              <a:t> self </a:t>
            </a:r>
            <a:r>
              <a:rPr lang="en-GB" sz="3200" dirty="0"/>
              <a:t>in and of the world, as a gift, to contribute to the flourishing of humanity.</a:t>
            </a:r>
            <a:r>
              <a:rPr lang="en-GB" sz="3200" dirty="0" smtClean="0"/>
              <a:t> </a:t>
            </a:r>
          </a:p>
          <a:p>
            <a:pPr>
              <a:buNone/>
            </a:pPr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     I </a:t>
            </a:r>
            <a:r>
              <a:rPr lang="en-GB" sz="3200" dirty="0" smtClean="0"/>
              <a:t>am distinguishing educational knowledge from other forms of knowledge with respect to not only ‘what’ it is but also ‘why’ it is created…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‘Why’ create educational knowledge?</a:t>
            </a:r>
            <a:endParaRPr lang="en-US" dirty="0"/>
          </a:p>
        </p:txBody>
      </p:sp>
      <p:pic>
        <p:nvPicPr>
          <p:cNvPr id="7" name="Content Placeholder 3" descr="collagehapp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10" r="-7110"/>
          <a:stretch>
            <a:fillRect/>
          </a:stretch>
        </p:blipFill>
        <p:spPr>
          <a:xfrm>
            <a:off x="4186643" y="2564307"/>
            <a:ext cx="4500157" cy="2474913"/>
          </a:xfrm>
        </p:spPr>
      </p:pic>
      <p:sp>
        <p:nvSpPr>
          <p:cNvPr id="8" name="TextBox 7"/>
          <p:cNvSpPr txBox="1"/>
          <p:nvPr/>
        </p:nvSpPr>
        <p:spPr>
          <a:xfrm>
            <a:off x="860570" y="2364245"/>
            <a:ext cx="293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learn to lead a loving, satisfying, productive and worthwhile life for yourself and others?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‘Why’</a:t>
            </a:r>
            <a:r>
              <a:rPr lang="en-GB" b="1" dirty="0" smtClean="0"/>
              <a:t> create educational knowledge?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006"/>
            <a:ext cx="3001779" cy="3350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sz="2162" dirty="0" smtClean="0"/>
              <a:t>It </a:t>
            </a:r>
            <a:r>
              <a:rPr lang="en-GB" sz="2162" dirty="0"/>
              <a:t>is in the process of creating educational knowledge that I believe we can each enhance our learning and that of others to live a loving life that is satisfying, productive and worthwhile. </a:t>
            </a:r>
            <a:endParaRPr lang="en-US" sz="2162" dirty="0"/>
          </a:p>
        </p:txBody>
      </p:sp>
      <p:pic>
        <p:nvPicPr>
          <p:cNvPr id="5" name="Picture 4" descr="ikigai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26" y="1858584"/>
            <a:ext cx="4512473" cy="42675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11" b="1" dirty="0" smtClean="0"/>
              <a:t/>
            </a:r>
            <a:br>
              <a:rPr lang="en-GB" sz="3111" b="1" dirty="0" smtClean="0"/>
            </a:br>
            <a:r>
              <a:rPr lang="en-US" dirty="0" smtClean="0"/>
              <a:t>Educational Research </a:t>
            </a:r>
            <a:r>
              <a:rPr lang="en-US" dirty="0" smtClean="0"/>
              <a:t>methodology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smtClean="0"/>
              <a:t>Living </a:t>
            </a:r>
            <a:r>
              <a:rPr lang="en-US" sz="2800" dirty="0" smtClean="0"/>
              <a:t>Theory research – research your practice to understand and improve it and generate valid values-based explanations of your educational influence in your own learning, the learning of others and the learning of social formations. (Whitehead, 1989) 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http://www/actionresearch.net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Multimedia </a:t>
            </a:r>
            <a:r>
              <a:rPr lang="en-US" sz="2800" dirty="0" smtClean="0"/>
              <a:t>narratives that communicate the relational nature of educational </a:t>
            </a:r>
            <a:r>
              <a:rPr lang="en-US" sz="2800" dirty="0" smtClean="0"/>
              <a:t>values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954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Living Theory research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as </a:t>
            </a:r>
            <a:r>
              <a:rPr lang="en-US" sz="4000" dirty="0" smtClean="0"/>
              <a:t>a mechanism for social transformation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2536" y="2273366"/>
            <a:ext cx="659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Living-posters – </a:t>
            </a:r>
            <a:r>
              <a:rPr lang="en-US" sz="2400" dirty="0" smtClean="0">
                <a:hlinkClick r:id="rId2"/>
              </a:rPr>
              <a:t>http://www.actionresearch.net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8" name="Picture 7" descr="1living posters home 250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91" y="2735031"/>
            <a:ext cx="4849173" cy="34297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768618"/>
            <a:ext cx="412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Publishing</a:t>
            </a:r>
            <a:r>
              <a:rPr lang="en-GB" sz="3200" dirty="0" smtClean="0"/>
              <a:t> in </a:t>
            </a:r>
            <a:r>
              <a:rPr lang="en-GB" sz="3200" dirty="0"/>
              <a:t>an open access online journal </a:t>
            </a:r>
            <a:endParaRPr lang="en-US" sz="3200" dirty="0"/>
          </a:p>
        </p:txBody>
      </p:sp>
      <p:pic>
        <p:nvPicPr>
          <p:cNvPr id="6" name="Picture 5" descr="ejolts_logo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91" y="2377755"/>
            <a:ext cx="2640433" cy="1468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5839" y="4287761"/>
            <a:ext cx="3833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/>
              </a:rPr>
              <a:t>http://www.ejolts.net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95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Accounts of living-theories </a:t>
            </a:r>
            <a:br>
              <a:rPr lang="en-US" sz="3600" dirty="0" smtClean="0"/>
            </a:br>
            <a:r>
              <a:rPr lang="en-US" sz="3600" dirty="0" smtClean="0"/>
              <a:t>contributing to social </a:t>
            </a:r>
            <a:r>
              <a:rPr lang="en-US" sz="3600" dirty="0" smtClean="0"/>
              <a:t>transformation</a:t>
            </a:r>
            <a:endParaRPr lang="en-US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2699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Living </a:t>
            </a:r>
            <a:r>
              <a:rPr lang="en-GB" sz="3600" b="1" dirty="0" smtClean="0"/>
              <a:t>Educational Theory Researchers creating </a:t>
            </a:r>
            <a:r>
              <a:rPr lang="en-GB" sz="3600" b="1" dirty="0" smtClean="0"/>
              <a:t>k</a:t>
            </a:r>
            <a:r>
              <a:rPr lang="en-GB" sz="3600" b="1" dirty="0" smtClean="0"/>
              <a:t>nowledge: </a:t>
            </a:r>
            <a:br>
              <a:rPr lang="en-GB" sz="3600" b="1" dirty="0" smtClean="0"/>
            </a:br>
            <a:r>
              <a:rPr lang="en-GB" sz="3600" b="1" dirty="0" smtClean="0"/>
              <a:t>A mechanisms </a:t>
            </a:r>
            <a:r>
              <a:rPr lang="en-GB" sz="3600" b="1" dirty="0" smtClean="0"/>
              <a:t>for Social </a:t>
            </a:r>
            <a:r>
              <a:rPr lang="en-GB" sz="3600" b="1" dirty="0" smtClean="0"/>
              <a:t>Transformation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US" sz="3600" dirty="0"/>
          </a:p>
        </p:txBody>
      </p:sp>
      <p:pic>
        <p:nvPicPr>
          <p:cNvPr id="4" name="Content Placeholder 3" descr="banqueting coll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0314" b="-20314"/>
          <a:stretch>
            <a:fillRect/>
          </a:stretch>
        </p:blipFill>
        <p:spPr>
          <a:xfrm>
            <a:off x="4929909" y="3832915"/>
            <a:ext cx="3541923" cy="1697358"/>
          </a:xfrm>
        </p:spPr>
      </p:pic>
      <p:sp>
        <p:nvSpPr>
          <p:cNvPr id="5" name="TextBox 4"/>
          <p:cNvSpPr txBox="1"/>
          <p:nvPr/>
        </p:nvSpPr>
        <p:spPr>
          <a:xfrm>
            <a:off x="1224988" y="2330972"/>
            <a:ext cx="7461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Who can contribute </a:t>
            </a:r>
            <a:r>
              <a:rPr lang="en-GB" b="1" dirty="0" smtClean="0"/>
              <a:t>to </a:t>
            </a:r>
            <a:r>
              <a:rPr lang="en-GB" b="1" dirty="0" smtClean="0"/>
              <a:t>and </a:t>
            </a:r>
            <a:r>
              <a:rPr lang="en-GB" b="1" dirty="0" smtClean="0"/>
              <a:t>benefit…?</a:t>
            </a:r>
          </a:p>
          <a:p>
            <a:pPr algn="ctr"/>
            <a:r>
              <a:rPr lang="en-GB" sz="6000" b="1" dirty="0" err="1" smtClean="0"/>
              <a:t>i~we~us</a:t>
            </a:r>
            <a:endParaRPr lang="en-US" sz="6000" dirty="0"/>
          </a:p>
        </p:txBody>
      </p:sp>
      <p:pic>
        <p:nvPicPr>
          <p:cNvPr id="6" name="Picture 5" descr="1living posters home 250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46" y="3623634"/>
            <a:ext cx="3786991" cy="267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“</a:t>
            </a:r>
            <a:r>
              <a:rPr lang="en-GB" dirty="0" smtClean="0"/>
              <a:t>Every human being has the potential to manifest the finest mosaic of attributes in a dazzling complexity of difference and diversity.</a:t>
            </a:r>
            <a:r>
              <a:rPr lang="en-GB" dirty="0" smtClean="0"/>
              <a:t> …sometimes</a:t>
            </a:r>
            <a:r>
              <a:rPr lang="en-GB" dirty="0" smtClean="0"/>
              <a:t>, we are inspired by the light radiated from an individual.</a:t>
            </a:r>
            <a:r>
              <a:rPr lang="en-GB" dirty="0" smtClean="0"/>
              <a:t>” </a:t>
            </a:r>
          </a:p>
          <a:p>
            <a:pPr>
              <a:buNone/>
            </a:pPr>
            <a:r>
              <a:rPr lang="en-GB" dirty="0" smtClean="0"/>
              <a:t>(</a:t>
            </a:r>
            <a:r>
              <a:rPr lang="en-GB" dirty="0" smtClean="0"/>
              <a:t>Author unknown)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26998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Living Theory research: </a:t>
            </a:r>
            <a:br>
              <a:rPr lang="en-GB" sz="2400" b="1" dirty="0" smtClean="0"/>
            </a:br>
            <a:r>
              <a:rPr lang="en-GB" sz="2400" b="1" dirty="0" smtClean="0"/>
              <a:t>A mechanisms </a:t>
            </a:r>
            <a:r>
              <a:rPr lang="en-GB" sz="2400" b="1" dirty="0" smtClean="0"/>
              <a:t>for Social </a:t>
            </a:r>
            <a:r>
              <a:rPr lang="en-GB" sz="2400" b="1" dirty="0" smtClean="0"/>
              <a:t>Transformation 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Living Educational Theory Researchers creating knowledge – contributing to social transformation </a:t>
            </a:r>
            <a:endParaRPr lang="en-US" sz="3600" dirty="0"/>
          </a:p>
        </p:txBody>
      </p:sp>
      <p:pic>
        <p:nvPicPr>
          <p:cNvPr id="4" name="Content Placeholder 3" descr="banqueting coll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0314" b="-20314"/>
          <a:stretch>
            <a:fillRect/>
          </a:stretch>
        </p:blipFill>
        <p:spPr>
          <a:xfrm>
            <a:off x="4929909" y="3832915"/>
            <a:ext cx="3541923" cy="1697358"/>
          </a:xfrm>
        </p:spPr>
      </p:pic>
      <p:sp>
        <p:nvSpPr>
          <p:cNvPr id="5" name="TextBox 4"/>
          <p:cNvSpPr txBox="1"/>
          <p:nvPr/>
        </p:nvSpPr>
        <p:spPr>
          <a:xfrm>
            <a:off x="1224988" y="2330972"/>
            <a:ext cx="7461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Who </a:t>
            </a:r>
            <a:r>
              <a:rPr lang="en-GB" b="1" dirty="0" smtClean="0"/>
              <a:t>can contribute </a:t>
            </a:r>
            <a:r>
              <a:rPr lang="en-GB" b="1" dirty="0" smtClean="0"/>
              <a:t>to </a:t>
            </a:r>
            <a:r>
              <a:rPr lang="en-GB" b="1" dirty="0" smtClean="0"/>
              <a:t>and </a:t>
            </a:r>
            <a:r>
              <a:rPr lang="en-GB" b="1" dirty="0" smtClean="0"/>
              <a:t>benefit…?</a:t>
            </a:r>
          </a:p>
          <a:p>
            <a:pPr algn="ctr"/>
            <a:r>
              <a:rPr lang="en-GB" sz="4800" b="1" dirty="0" err="1" smtClean="0"/>
              <a:t>i~we~us</a:t>
            </a:r>
            <a:endParaRPr lang="en-US" sz="4800" dirty="0"/>
          </a:p>
        </p:txBody>
      </p:sp>
      <p:pic>
        <p:nvPicPr>
          <p:cNvPr id="6" name="Picture 5" descr="1living posters home 250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46" y="3623634"/>
            <a:ext cx="3786991" cy="267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From Action Research to Activism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”</a:t>
            </a:r>
            <a:r>
              <a:rPr lang="en-GB" dirty="0" smtClean="0"/>
              <a:t>Activism: a doctrine or practice that emphasizes direct vigorous </a:t>
            </a:r>
            <a:r>
              <a:rPr lang="en-GB" dirty="0" smtClean="0">
                <a:hlinkClick r:id="rId2"/>
              </a:rPr>
              <a:t>action</a:t>
            </a:r>
            <a:r>
              <a:rPr lang="en-GB" dirty="0" smtClean="0"/>
              <a:t> especially in support of or opposition to one side of a controversial issue”</a:t>
            </a:r>
            <a:r>
              <a:rPr lang="en-GB" dirty="0" smtClean="0"/>
              <a:t> </a:t>
            </a:r>
            <a:r>
              <a:rPr lang="en-GB" u="sng" dirty="0" smtClean="0">
                <a:hlinkClick r:id="rId3"/>
              </a:rPr>
              <a:t>https</a:t>
            </a:r>
            <a:r>
              <a:rPr lang="en-GB" u="sng" dirty="0" smtClean="0">
                <a:hlinkClick r:id="rId3"/>
              </a:rPr>
              <a:t>://www.merriam-webster.com/dictionary/activism</a:t>
            </a:r>
            <a:r>
              <a:rPr lang="en-GB" dirty="0" smtClean="0"/>
              <a:t>).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Educational Research and Knowledge Creation: Mechanisms for Social Transformation?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Educational Research and Knowledge Creation: Mechanisms for Social Transformation? </a:t>
            </a:r>
            <a:endParaRPr lang="en-US" sz="3600" dirty="0"/>
          </a:p>
        </p:txBody>
      </p:sp>
      <p:pic>
        <p:nvPicPr>
          <p:cNvPr id="4" name="Content Placeholder 3" descr="cartoon-confused-240x3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44" r="-63644"/>
          <a:stretch>
            <a:fillRect/>
          </a:stretch>
        </p:blipFill>
        <p:spPr>
          <a:xfrm>
            <a:off x="4365381" y="2667460"/>
            <a:ext cx="3871146" cy="2128981"/>
          </a:xfrm>
        </p:spPr>
      </p:pic>
      <p:sp>
        <p:nvSpPr>
          <p:cNvPr id="6" name="TextBox 5"/>
          <p:cNvSpPr txBox="1"/>
          <p:nvPr/>
        </p:nvSpPr>
        <p:spPr>
          <a:xfrm>
            <a:off x="1246910" y="2667460"/>
            <a:ext cx="292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education </a:t>
            </a:r>
          </a:p>
          <a:p>
            <a:r>
              <a:rPr lang="en-US" sz="2800" dirty="0" smtClean="0"/>
              <a:t>mean to you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06492"/>
          </a:xfrm>
        </p:spPr>
        <p:txBody>
          <a:bodyPr>
            <a:noAutofit/>
          </a:bodyPr>
          <a:lstStyle/>
          <a:p>
            <a:r>
              <a:rPr lang="en-GB" sz="3600" dirty="0" smtClean="0"/>
              <a:t>Education </a:t>
            </a:r>
            <a:r>
              <a:rPr lang="en-GB" sz="3600" dirty="0"/>
              <a:t>is a values-laden process. </a:t>
            </a:r>
            <a:endParaRPr lang="en-US" sz="3600" dirty="0"/>
          </a:p>
        </p:txBody>
      </p:sp>
      <p:pic>
        <p:nvPicPr>
          <p:cNvPr id="6" name="Content Placeholder 5" descr="collagehappy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9202" b="-39202"/>
          <a:stretch>
            <a:fillRect/>
          </a:stretch>
        </p:blipFill>
        <p:spPr>
          <a:xfrm>
            <a:off x="457200" y="2181130"/>
            <a:ext cx="3883031" cy="4351621"/>
          </a:xfrm>
        </p:spPr>
      </p:pic>
      <p:pic>
        <p:nvPicPr>
          <p:cNvPr id="5" name="Content Placeholder 4" descr="collagetri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>
          <a:xfrm>
            <a:off x="5550700" y="2885403"/>
            <a:ext cx="2622658" cy="29391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/>
              <a:t>On the first day of the new school year, all the teachers in one private school received the following note from their principal.</a:t>
            </a:r>
          </a:p>
          <a:p>
            <a:pPr>
              <a:buNone/>
            </a:pPr>
            <a:r>
              <a:rPr lang="en-GB" dirty="0"/>
              <a:t> </a:t>
            </a:r>
          </a:p>
          <a:p>
            <a:pPr>
              <a:buNone/>
            </a:pPr>
            <a:r>
              <a:rPr lang="en-GB" dirty="0"/>
              <a:t>Dear Teacher,</a:t>
            </a:r>
          </a:p>
          <a:p>
            <a:pPr>
              <a:buNone/>
            </a:pPr>
            <a:r>
              <a:rPr lang="en-GB" dirty="0"/>
              <a:t>I am a survivor of a concentration camp. My eyes saw what no man should witness: </a:t>
            </a:r>
          </a:p>
          <a:p>
            <a:pPr>
              <a:buNone/>
            </a:pPr>
            <a:r>
              <a:rPr lang="en-GB" dirty="0"/>
              <a:t>Gas chambers built by </a:t>
            </a:r>
            <a:r>
              <a:rPr lang="en-GB" i="1" dirty="0"/>
              <a:t>learned</a:t>
            </a:r>
            <a:r>
              <a:rPr lang="en-GB" dirty="0"/>
              <a:t> engineers. </a:t>
            </a:r>
          </a:p>
          <a:p>
            <a:pPr>
              <a:buNone/>
            </a:pPr>
            <a:r>
              <a:rPr lang="en-GB" dirty="0"/>
              <a:t>Children poisoned by </a:t>
            </a:r>
            <a:r>
              <a:rPr lang="en-GB" i="1" dirty="0"/>
              <a:t>educated</a:t>
            </a:r>
            <a:r>
              <a:rPr lang="en-GB" dirty="0"/>
              <a:t> physicians. </a:t>
            </a:r>
          </a:p>
          <a:p>
            <a:pPr>
              <a:buNone/>
            </a:pPr>
            <a:r>
              <a:rPr lang="en-GB" dirty="0"/>
              <a:t>Infants killed by </a:t>
            </a:r>
            <a:r>
              <a:rPr lang="en-GB" i="1" dirty="0"/>
              <a:t>trained</a:t>
            </a:r>
            <a:r>
              <a:rPr lang="en-GB" dirty="0"/>
              <a:t> nurses.  </a:t>
            </a:r>
          </a:p>
          <a:p>
            <a:pPr>
              <a:buNone/>
            </a:pPr>
            <a:r>
              <a:rPr lang="en-GB" dirty="0"/>
              <a:t>Women and babies shot and burned by </a:t>
            </a:r>
            <a:r>
              <a:rPr lang="en-GB" i="1" dirty="0"/>
              <a:t>high school</a:t>
            </a:r>
            <a:r>
              <a:rPr lang="en-GB" dirty="0"/>
              <a:t> and </a:t>
            </a:r>
            <a:r>
              <a:rPr lang="en-GB" i="1" dirty="0"/>
              <a:t>college </a:t>
            </a:r>
            <a:r>
              <a:rPr lang="en-GB" dirty="0"/>
              <a:t>graduates.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So</a:t>
            </a:r>
            <a:r>
              <a:rPr lang="en-GB" dirty="0"/>
              <a:t>, I am suspicious of education.  My request is: help your students become human.  Your efforts must never produce learned monsters, skilled psychopaths, educated </a:t>
            </a:r>
            <a:r>
              <a:rPr lang="en-GB" dirty="0" err="1"/>
              <a:t>Eichmanns</a:t>
            </a:r>
            <a:r>
              <a:rPr lang="en-GB" dirty="0"/>
              <a:t>.  </a:t>
            </a:r>
          </a:p>
          <a:p>
            <a:pPr>
              <a:buNone/>
            </a:pPr>
            <a:r>
              <a:rPr lang="en-GB" sz="4364" dirty="0"/>
              <a:t>Reading, writing and arithmetic are important only if they serve to make our children more human. (</a:t>
            </a:r>
            <a:r>
              <a:rPr lang="en-GB" sz="4364" dirty="0" err="1"/>
              <a:t>Ginott</a:t>
            </a:r>
            <a:r>
              <a:rPr lang="en-GB" sz="4364" dirty="0"/>
              <a:t>, 1972, p.</a:t>
            </a:r>
            <a:r>
              <a:rPr lang="en-GB" sz="4364" dirty="0" smtClean="0"/>
              <a:t>317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</a:t>
            </a:r>
            <a:r>
              <a:rPr lang="en-GB" b="1" dirty="0" smtClean="0"/>
              <a:t>distinguishes educational knowledge?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‘What’ distinguishes educational knowledge?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Education </a:t>
            </a:r>
            <a:r>
              <a:rPr lang="en-GB" dirty="0"/>
              <a:t>is a life-long process of learning, as Reiss and White (2013) put it: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- to lead a life that is personally flourishing</a:t>
            </a:r>
            <a:r>
              <a:rPr lang="en-GB" dirty="0" smtClean="0"/>
              <a:t>,</a:t>
            </a:r>
          </a:p>
          <a:p>
            <a:pPr>
              <a:buNone/>
            </a:pPr>
            <a:r>
              <a:rPr lang="en-GB" dirty="0" smtClean="0"/>
              <a:t> AND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- to help others to do so, too. </a:t>
            </a:r>
            <a:endParaRPr lang="en-US" dirty="0"/>
          </a:p>
        </p:txBody>
      </p:sp>
      <p:pic>
        <p:nvPicPr>
          <p:cNvPr id="5" name="Content Placeholder 4" descr="snoopy&amp;charliebrowntogeth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183" b="-3118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660</Words>
  <Application>Microsoft Macintosh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Educational Research and Knowledge Creation: Mechanisms for Social Transformation?  </vt:lpstr>
      <vt:lpstr>Slide 2</vt:lpstr>
      <vt:lpstr>Living Theory research:  A mechanisms for Social Transformation   Living Educational Theory Researchers creating knowledge – contributing to social transformation </vt:lpstr>
      <vt:lpstr>From Action Research to Activism </vt:lpstr>
      <vt:lpstr>Slide 5</vt:lpstr>
      <vt:lpstr>Educational Research and Knowledge Creation: Mechanisms for Social Transformation? </vt:lpstr>
      <vt:lpstr>Education is a values-laden process. </vt:lpstr>
      <vt:lpstr>What distinguishes educational knowledge?</vt:lpstr>
      <vt:lpstr>‘What’ distinguishes educational knowledge?</vt:lpstr>
      <vt:lpstr>‘What’ distinguishes educational knowledge?</vt:lpstr>
      <vt:lpstr>‘Why’ create educational knowledge?</vt:lpstr>
      <vt:lpstr>‘Why’ create educational knowledge?</vt:lpstr>
      <vt:lpstr> Educational Research methodology </vt:lpstr>
      <vt:lpstr>Living Theory research  as a mechanism for social transformation </vt:lpstr>
      <vt:lpstr>Accounts of living-theories  contributing to social transformation</vt:lpstr>
      <vt:lpstr> Living Educational Theory Researchers creating knowledge:  A mechanisms for Social Transformation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What, why, how and who can contribute to, and benefit from, a global educational knowledgebase? </dc:title>
  <dc:creator>Marie Huxtable</dc:creator>
  <cp:lastModifiedBy>Marie Huxtable</cp:lastModifiedBy>
  <cp:revision>11</cp:revision>
  <dcterms:created xsi:type="dcterms:W3CDTF">2019-06-28T00:45:52Z</dcterms:created>
  <dcterms:modified xsi:type="dcterms:W3CDTF">2019-06-28T13:16:18Z</dcterms:modified>
</cp:coreProperties>
</file>