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44" r:id="rId4"/>
  </p:sldMasterIdLst>
  <p:notesMasterIdLst>
    <p:notesMasterId r:id="rId25"/>
  </p:notesMasterIdLst>
  <p:sldIdLst>
    <p:sldId id="285" r:id="rId5"/>
    <p:sldId id="271" r:id="rId6"/>
    <p:sldId id="274" r:id="rId7"/>
    <p:sldId id="260" r:id="rId8"/>
    <p:sldId id="257" r:id="rId9"/>
    <p:sldId id="306" r:id="rId10"/>
    <p:sldId id="288" r:id="rId11"/>
    <p:sldId id="262" r:id="rId12"/>
    <p:sldId id="293" r:id="rId13"/>
    <p:sldId id="305" r:id="rId14"/>
    <p:sldId id="298" r:id="rId15"/>
    <p:sldId id="292" r:id="rId16"/>
    <p:sldId id="297" r:id="rId17"/>
    <p:sldId id="299" r:id="rId18"/>
    <p:sldId id="286" r:id="rId19"/>
    <p:sldId id="294" r:id="rId20"/>
    <p:sldId id="301" r:id="rId21"/>
    <p:sldId id="302" r:id="rId22"/>
    <p:sldId id="303" r:id="rId23"/>
    <p:sldId id="300" r:id="rId24"/>
  </p:sldIdLst>
  <p:sldSz cx="9144000" cy="6858000" type="screen4x3"/>
  <p:notesSz cx="675163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571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4366" y="0"/>
            <a:ext cx="292571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B92D-68D0-4B8C-A8CC-E411BCC66AB9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164" y="4689515"/>
            <a:ext cx="540131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571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4366" y="9377316"/>
            <a:ext cx="292571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F44CF-8B2B-435A-8EC6-7A73173A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98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F44CF-8B2B-435A-8EC6-7A73173A8E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18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F44CF-8B2B-435A-8EC6-7A73173A8E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9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F44CF-8B2B-435A-8EC6-7A73173A8E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6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F44CF-8B2B-435A-8EC6-7A73173A8E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6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DD09-6BA5-48BB-A14A-C786C9B482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2E2-801C-4C79-B685-07DACEB6DA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7F9-411C-477A-BF57-68DB73F47B4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7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DD09-6BA5-48BB-A14A-C786C9B482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44DD-AEC2-4AB7-820A-EAFD1CEC3F1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7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4660-6040-4626-A95B-E849A565B9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EF8E-4874-435E-851A-F799FB2CAB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4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0E00-18E3-4D77-8A27-D41EAF9B3E4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98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FAB8-4BC4-48AF-9493-94A95A065F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0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0EE3-300C-4C78-9843-EEDF2673E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477A-E18B-4A78-8C1F-F2712621CF4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6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44DD-AEC2-4AB7-820A-EAFD1CEC3F1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6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334E-E3CE-42B4-8266-C86AB3AF32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1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2E2-801C-4C79-B685-07DACEB6DA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9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7F9-411C-477A-BF57-68DB73F47B4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DD09-6BA5-48BB-A14A-C786C9B482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61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44DD-AEC2-4AB7-820A-EAFD1CEC3F1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51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4660-6040-4626-A95B-E849A565B9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96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EF8E-4874-435E-851A-F799FB2CAB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07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0E00-18E3-4D77-8A27-D41EAF9B3E4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54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FAB8-4BC4-48AF-9493-94A95A065F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27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0EE3-300C-4C78-9843-EEDF2673E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4660-6040-4626-A95B-E849A565B9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477A-E18B-4A78-8C1F-F2712621CF4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39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334E-E3CE-42B4-8266-C86AB3AF32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56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2E2-801C-4C79-B685-07DACEB6DA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49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7F9-411C-477A-BF57-68DB73F47B4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79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DD09-6BA5-48BB-A14A-C786C9B482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85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44DD-AEC2-4AB7-820A-EAFD1CEC3F1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07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4660-6040-4626-A95B-E849A565B9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25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EF8E-4874-435E-851A-F799FB2CAB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49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0E00-18E3-4D77-8A27-D41EAF9B3E4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7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FAB8-4BC4-48AF-9493-94A95A065F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3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EF8E-4874-435E-851A-F799FB2CAB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67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0EE3-300C-4C78-9843-EEDF2673E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18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477A-E18B-4A78-8C1F-F2712621CF4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25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334E-E3CE-42B4-8266-C86AB3AF32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63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2E2-801C-4C79-B685-07DACEB6DA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92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7F9-411C-477A-BF57-68DB73F47B4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7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0E00-18E3-4D77-8A27-D41EAF9B3E4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FAB8-4BC4-48AF-9493-94A95A065F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0EE3-300C-4C78-9843-EEDF2673E5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8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477A-E18B-4A78-8C1F-F2712621CF4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0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334E-E3CE-42B4-8266-C86AB3AF32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4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02DC-7351-45E0-AEAA-1B38B6C3C85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7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02DC-7351-45E0-AEAA-1B38B6C3C85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02DC-7351-45E0-AEAA-1B38B6C3C85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4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02DC-7351-45E0-AEAA-1B38B6C3C85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9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th-business.net/wp-content/uploads/2015/01/university-of-bath-blog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hyperlink" Target="http://www.bath.ac.uk/chaplaincy/person.php?id=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16.jpeg"/><Relationship Id="rId10" Type="http://schemas.openxmlformats.org/officeDocument/2006/relationships/hyperlink" Target="http://www.bath.ac.uk/chaplaincy/person.php?id=24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jpeg"/><Relationship Id="rId14" Type="http://schemas.openxmlformats.org/officeDocument/2006/relationships/hyperlink" Target="http://www.bath.ac.uk/chaplaincy/person.php?id=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bath.ac.uk/chaplaincy/person.php?id=2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70142"/>
            <a:ext cx="6552585" cy="436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1036" y="6453336"/>
            <a:ext cx="29523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©</a:t>
            </a:r>
            <a:r>
              <a:rPr lang="en-GB" sz="1050" dirty="0" err="1" smtClean="0"/>
              <a:t>Nic</a:t>
            </a:r>
            <a:r>
              <a:rPr lang="en-GB" sz="1050" dirty="0" smtClean="0"/>
              <a:t>  </a:t>
            </a:r>
            <a:r>
              <a:rPr lang="en-GB" sz="1050" dirty="0"/>
              <a:t>Delves-Broughton </a:t>
            </a:r>
            <a:r>
              <a:rPr lang="en-GB" sz="1050" dirty="0" smtClean="0"/>
              <a:t> University of Bath</a:t>
            </a:r>
            <a:endParaRPr lang="en-GB" sz="1050" dirty="0"/>
          </a:p>
        </p:txBody>
      </p:sp>
      <p:pic>
        <p:nvPicPr>
          <p:cNvPr id="1029" name="Picture 5" descr="http://www.bath-business.net/wp-content/uploads/2015/01/university-of-bath-blog-300x193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14939" r="2273" b="14555"/>
          <a:stretch/>
        </p:blipFill>
        <p:spPr bwMode="auto">
          <a:xfrm>
            <a:off x="3707904" y="332657"/>
            <a:ext cx="2160240" cy="10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733256"/>
            <a:ext cx="602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C21st Chaplaincy in a Secular Institution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908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   </a:t>
            </a:r>
            <a:r>
              <a:rPr lang="en-GB" sz="4000" b="1" dirty="0" smtClean="0">
                <a:solidFill>
                  <a:schemeClr val="bg1"/>
                </a:solidFill>
                <a:latin typeface="Calibri ( Headings"/>
              </a:rPr>
              <a:t>Pastoral Provision</a:t>
            </a:r>
            <a:endParaRPr lang="en-GB" sz="4000" b="1" dirty="0">
              <a:solidFill>
                <a:schemeClr val="bg1"/>
              </a:solidFill>
              <a:latin typeface="Calibri ( Hea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We work alongside the Counselling team in Student Services</a:t>
            </a:r>
            <a:r>
              <a:rPr lang="en-GB" sz="2400" dirty="0">
                <a:solidFill>
                  <a:schemeClr val="bg1"/>
                </a:solidFill>
              </a:rPr>
              <a:t>. 1:1 Listening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Frequent cross referencing from the mental health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Provision of bereavement counselling by the Chaplains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Pastoral Counselling and Advice giving if sought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Helping students to identify vocations – walk alongside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The University Chaplain is one of the first to be notified in the event of a sudden death of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Meet with families when they come to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Set up with Student Services immediate help session for bereaved flat mates/course 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Planning memorial events with student friends &amp;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dxab\AppData\Local\Microsoft\Windows\Temporary Internet Files\Content.IE5\3CDDKC2Y\counselling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5232"/>
            <a:ext cx="2009775" cy="133858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908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864096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Reaching Out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The Chaplaincy organises… </a:t>
            </a:r>
            <a:br>
              <a:rPr lang="en-GB" sz="2400" dirty="0" smtClean="0">
                <a:solidFill>
                  <a:schemeClr val="bg1"/>
                </a:solidFill>
              </a:rPr>
            </a:b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</a:t>
            </a:r>
            <a:r>
              <a:rPr lang="en-GB" sz="2400" dirty="0" smtClean="0">
                <a:solidFill>
                  <a:schemeClr val="bg1"/>
                </a:solidFill>
              </a:rPr>
              <a:t>ublic lectures on faith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Seminars -  Recently on Gender based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Exhibitions 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	e.g. The Forgiveness Project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	        Holocaust Memorial Exhibition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Peace vigils on the Parade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Weekly Oxfam </a:t>
            </a:r>
            <a:r>
              <a:rPr lang="en-GB" sz="2400" dirty="0">
                <a:solidFill>
                  <a:schemeClr val="bg1"/>
                </a:solidFill>
              </a:rPr>
              <a:t>l</a:t>
            </a:r>
            <a:r>
              <a:rPr lang="en-GB" sz="2400" dirty="0" smtClean="0">
                <a:solidFill>
                  <a:schemeClr val="bg1"/>
                </a:solidFill>
              </a:rPr>
              <a:t>unches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Organised a Debate on ‘</a:t>
            </a:r>
            <a:r>
              <a:rPr lang="en-GB" sz="2400" smtClean="0">
                <a:solidFill>
                  <a:schemeClr val="bg1"/>
                </a:solidFill>
              </a:rPr>
              <a:t>What is Blasphemy’  </a:t>
            </a:r>
            <a:r>
              <a:rPr lang="en-GB" sz="2400" dirty="0" smtClean="0">
                <a:solidFill>
                  <a:schemeClr val="bg1"/>
                </a:solidFill>
              </a:rPr>
              <a:t>2 weeks ago following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on from the Charlie </a:t>
            </a:r>
            <a:r>
              <a:rPr lang="en-GB" sz="2400" dirty="0" err="1" smtClean="0">
                <a:solidFill>
                  <a:schemeClr val="bg1"/>
                </a:solidFill>
              </a:rPr>
              <a:t>Hebdo</a:t>
            </a:r>
            <a:r>
              <a:rPr lang="en-GB" sz="2400" dirty="0" smtClean="0">
                <a:solidFill>
                  <a:schemeClr val="bg1"/>
                </a:solidFill>
              </a:rPr>
              <a:t> tragedy</a:t>
            </a:r>
          </a:p>
        </p:txBody>
      </p:sp>
      <p:pic>
        <p:nvPicPr>
          <p:cNvPr id="8" name="Picture 2" descr="C:\Users\ac379\AppData\Local\Microsoft\Windows\Temporary Internet Files\Content.IE5\MEE9EVY2\webA4Mother Sarah Poster-p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5210"/>
            <a:ext cx="2341451" cy="33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99571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Interfaith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</a:rPr>
              <a:t>relations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01008"/>
            <a:ext cx="2092029" cy="261005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915816" y="5805264"/>
            <a:ext cx="3637384" cy="752947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Father Bill and Imam </a:t>
            </a:r>
            <a:r>
              <a:rPr lang="en-GB" b="1" dirty="0" err="1" smtClean="0">
                <a:solidFill>
                  <a:schemeClr val="bg1"/>
                </a:solidFill>
              </a:rPr>
              <a:t>Rashad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The Chaplaincy provides a space for : The Jewish society’s Shabbat meal on Friday evenings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The University chaplain is the contact person for any practical problems with the Islamic prayer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Diwali </a:t>
            </a:r>
            <a:r>
              <a:rPr lang="en-GB" sz="2400" dirty="0" smtClean="0">
                <a:solidFill>
                  <a:schemeClr val="bg1"/>
                </a:solidFill>
              </a:rPr>
              <a:t>celebration held in Chapel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Buddhist meditation </a:t>
            </a:r>
            <a:r>
              <a:rPr lang="en-GB" sz="2400" dirty="0" smtClean="0">
                <a:solidFill>
                  <a:schemeClr val="bg1"/>
                </a:solidFill>
              </a:rPr>
              <a:t>group meets in Chapel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Chaplaincy organises an annual 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3 Faith Forum with speakers from Judaism,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    Christianity and Islam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0">
        <p:fade/>
      </p:transition>
    </mc:Choice>
    <mc:Fallback xmlns="">
      <p:transition spd="med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Student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GB" sz="2200" dirty="0">
                <a:solidFill>
                  <a:schemeClr val="bg1"/>
                </a:solidFill>
              </a:rPr>
              <a:t>Many different Christian student societies are </a:t>
            </a:r>
            <a:endParaRPr lang="en-GB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smtClean="0">
                <a:solidFill>
                  <a:schemeClr val="bg1"/>
                </a:solidFill>
              </a:rPr>
              <a:t>    based  at </a:t>
            </a:r>
            <a:r>
              <a:rPr lang="en-GB" sz="2200" dirty="0">
                <a:solidFill>
                  <a:schemeClr val="bg1"/>
                </a:solidFill>
              </a:rPr>
              <a:t>the Chaplaincy </a:t>
            </a:r>
            <a:r>
              <a:rPr lang="en-GB" sz="2200" dirty="0" smtClean="0">
                <a:solidFill>
                  <a:schemeClr val="bg1"/>
                </a:solidFill>
              </a:rPr>
              <a:t>Centre: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err="1">
                <a:solidFill>
                  <a:schemeClr val="bg1"/>
                </a:solidFill>
              </a:rPr>
              <a:t>Cath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Soc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	BANG</a:t>
            </a:r>
            <a:r>
              <a:rPr lang="en-GB" sz="2000" dirty="0" smtClean="0">
                <a:solidFill>
                  <a:schemeClr val="bg1"/>
                </a:solidFill>
              </a:rPr>
              <a:t>! (Bath Anglicans)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Christian Union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	Chinese Overseas Christian Fellowship (</a:t>
            </a:r>
            <a:r>
              <a:rPr lang="en-GB" sz="2000" dirty="0" smtClean="0">
                <a:solidFill>
                  <a:schemeClr val="bg1"/>
                </a:solidFill>
              </a:rPr>
              <a:t>Mandarin speaking)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	Cantonese Christian </a:t>
            </a:r>
            <a:r>
              <a:rPr lang="en-GB" sz="2000" dirty="0" smtClean="0">
                <a:solidFill>
                  <a:schemeClr val="bg1"/>
                </a:solidFill>
              </a:rPr>
              <a:t>Fellowship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Love Bath student group</a:t>
            </a:r>
            <a:endParaRPr lang="en-GB" sz="2000" dirty="0">
              <a:solidFill>
                <a:schemeClr val="bg1"/>
              </a:solidFill>
            </a:endParaRPr>
          </a:p>
          <a:p>
            <a:pPr marL="285750" indent="-285750"/>
            <a:r>
              <a:rPr lang="en-GB" sz="2200" dirty="0">
                <a:solidFill>
                  <a:schemeClr val="bg1"/>
                </a:solidFill>
              </a:rPr>
              <a:t>Other student societies also use the space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	Vegetarian </a:t>
            </a:r>
            <a:r>
              <a:rPr lang="en-GB" sz="2000" dirty="0" smtClean="0">
                <a:solidFill>
                  <a:schemeClr val="bg1"/>
                </a:solidFill>
              </a:rPr>
              <a:t>Society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	GASP Gospel </a:t>
            </a:r>
            <a:r>
              <a:rPr lang="en-GB" sz="2000" dirty="0" smtClean="0">
                <a:solidFill>
                  <a:schemeClr val="bg1"/>
                </a:solidFill>
              </a:rPr>
              <a:t>Choir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1001 </a:t>
            </a:r>
            <a:r>
              <a:rPr lang="en-GB" sz="2000" dirty="0">
                <a:solidFill>
                  <a:schemeClr val="bg1"/>
                </a:solidFill>
              </a:rPr>
              <a:t>Nights </a:t>
            </a:r>
            <a:r>
              <a:rPr lang="en-GB" sz="2000" dirty="0" smtClean="0">
                <a:solidFill>
                  <a:schemeClr val="bg1"/>
                </a:solidFill>
              </a:rPr>
              <a:t>Society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	Chaos Orchestra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                </a:t>
            </a:r>
            <a:r>
              <a:rPr lang="en-GB" sz="1200" dirty="0" smtClean="0">
                <a:solidFill>
                  <a:schemeClr val="bg1"/>
                </a:solidFill>
              </a:rPr>
              <a:t>  </a:t>
            </a:r>
            <a:r>
              <a:rPr lang="en-GB" sz="2000" dirty="0" smtClean="0">
                <a:solidFill>
                  <a:schemeClr val="bg1"/>
                </a:solidFill>
              </a:rPr>
              <a:t>many other groups</a:t>
            </a:r>
          </a:p>
          <a:p>
            <a:pPr marL="285750" indent="-285750"/>
            <a:r>
              <a:rPr lang="en-GB" sz="2200" dirty="0" smtClean="0">
                <a:solidFill>
                  <a:schemeClr val="bg1"/>
                </a:solidFill>
              </a:rPr>
              <a:t>The Chaplaincy provides a social space and a safe space for students to meet and relax in the middle of a very pressured life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“One of the only places in the University where I don’t feel I am being judged.”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Pizza 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43" y="3120505"/>
            <a:ext cx="2330002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fresh f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19" y="476672"/>
            <a:ext cx="23042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Freshers’</a:t>
            </a:r>
            <a:r>
              <a:rPr lang="en-GB" b="1" dirty="0" smtClean="0">
                <a:solidFill>
                  <a:schemeClr val="bg1"/>
                </a:solidFill>
              </a:rPr>
              <a:t> Week</a:t>
            </a:r>
            <a:r>
              <a:rPr lang="en-GB" sz="2800" b="1" dirty="0" smtClean="0">
                <a:solidFill>
                  <a:schemeClr val="bg1"/>
                </a:solidFill>
              </a:rPr>
              <a:t/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3600" b="1" dirty="0" smtClean="0">
                <a:solidFill>
                  <a:schemeClr val="bg1"/>
                </a:solidFill>
              </a:rPr>
              <a:t>The Chaplaincy provides: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GB" dirty="0">
                <a:solidFill>
                  <a:schemeClr val="bg1"/>
                </a:solidFill>
              </a:rPr>
              <a:t>Chaplaincy Stall @ </a:t>
            </a:r>
            <a:r>
              <a:rPr lang="en-GB" dirty="0" err="1" smtClean="0">
                <a:solidFill>
                  <a:schemeClr val="bg1"/>
                </a:solidFill>
              </a:rPr>
              <a:t>Freshers’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Fair</a:t>
            </a:r>
          </a:p>
          <a:p>
            <a:pPr marL="285750" indent="-285750"/>
            <a:r>
              <a:rPr lang="en-GB" dirty="0" smtClean="0">
                <a:solidFill>
                  <a:schemeClr val="bg1"/>
                </a:solidFill>
              </a:rPr>
              <a:t>Homesickness Group</a:t>
            </a:r>
          </a:p>
          <a:p>
            <a:pPr marL="285750" indent="-285750"/>
            <a:r>
              <a:rPr lang="en-GB" dirty="0" smtClean="0">
                <a:solidFill>
                  <a:schemeClr val="bg1"/>
                </a:solidFill>
              </a:rPr>
              <a:t>Big Breakfast</a:t>
            </a:r>
          </a:p>
          <a:p>
            <a:pPr marL="285750" indent="-285750"/>
            <a:r>
              <a:rPr lang="en-GB" dirty="0" smtClean="0">
                <a:solidFill>
                  <a:schemeClr val="bg1"/>
                </a:solidFill>
              </a:rPr>
              <a:t>1:1 Counselling</a:t>
            </a:r>
          </a:p>
          <a:p>
            <a:pPr marL="285750" indent="-285750"/>
            <a:r>
              <a:rPr lang="en-GB" dirty="0" smtClean="0">
                <a:solidFill>
                  <a:schemeClr val="bg1"/>
                </a:solidFill>
              </a:rPr>
              <a:t>Drop in Centre</a:t>
            </a:r>
          </a:p>
          <a:p>
            <a:pPr marL="285750" indent="-285750"/>
            <a:r>
              <a:rPr lang="en-GB" dirty="0" smtClean="0">
                <a:solidFill>
                  <a:schemeClr val="bg1"/>
                </a:solidFill>
              </a:rPr>
              <a:t>Tea and Toast nightly from 11.00pm-3.00am</a:t>
            </a:r>
          </a:p>
          <a:p>
            <a:pPr marL="285750" indent="-285750"/>
            <a:r>
              <a:rPr lang="en-GB" dirty="0" smtClean="0">
                <a:solidFill>
                  <a:schemeClr val="bg1"/>
                </a:solidFill>
              </a:rPr>
              <a:t>Church Search Breakfasts</a:t>
            </a:r>
          </a:p>
          <a:p>
            <a:pPr marL="285750" indent="-285750"/>
            <a:r>
              <a:rPr lang="en-GB" dirty="0" smtClean="0">
                <a:solidFill>
                  <a:schemeClr val="bg1"/>
                </a:solidFill>
              </a:rPr>
              <a:t>Phone number for concerned parents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\\myfiles\adxab\dos\My Pictures\+ Libby Lane\Student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807200" cy="24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56" y="188640"/>
            <a:ext cx="7991899" cy="1512168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Welcoming international students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8" y="4365104"/>
            <a:ext cx="3113687" cy="194344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89799"/>
            <a:ext cx="3096344" cy="1944216"/>
          </a:xfrm>
        </p:spPr>
      </p:pic>
      <p:sp>
        <p:nvSpPr>
          <p:cNvPr id="3" name="TextBox 2"/>
          <p:cNvSpPr txBox="1"/>
          <p:nvPr/>
        </p:nvSpPr>
        <p:spPr>
          <a:xfrm>
            <a:off x="467544" y="1628800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Providing a special welcome for Chinese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Providing tailored pastoral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Acting as a signpost to other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A link between the University and life in the city of Bath – particularly local churches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0">
        <p:fade/>
      </p:transition>
    </mc:Choice>
    <mc:Fallback xmlns="">
      <p:transition spd="med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4464496" cy="620688"/>
          </a:xfrm>
        </p:spPr>
        <p:txBody>
          <a:bodyPr>
            <a:no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Organising the Queen’s Jubilee quiz for </a:t>
            </a:r>
            <a:r>
              <a:rPr lang="en-GB" sz="1400" b="1" dirty="0">
                <a:solidFill>
                  <a:schemeClr val="bg1"/>
                </a:solidFill>
              </a:rPr>
              <a:t>U</a:t>
            </a:r>
            <a:r>
              <a:rPr lang="en-GB" sz="1400" b="1" dirty="0" smtClean="0">
                <a:solidFill>
                  <a:schemeClr val="bg1"/>
                </a:solidFill>
              </a:rPr>
              <a:t>niversity Staff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88387"/>
            <a:ext cx="3452022" cy="19417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3525" y="62068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Responding to the needs of our 2,500 staff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84784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University closes Senior Common  Room &amp; Staff </a:t>
            </a:r>
            <a:r>
              <a:rPr lang="en-GB" sz="2000" b="1" dirty="0">
                <a:solidFill>
                  <a:schemeClr val="bg1"/>
                </a:solidFill>
              </a:rPr>
              <a:t>A</a:t>
            </a:r>
            <a:r>
              <a:rPr lang="en-GB" sz="2000" b="1" dirty="0" smtClean="0">
                <a:solidFill>
                  <a:schemeClr val="bg1"/>
                </a:solidFill>
              </a:rPr>
              <a:t>ssociation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A new Staff </a:t>
            </a:r>
            <a:r>
              <a:rPr lang="en-GB" sz="2000" b="1" dirty="0">
                <a:solidFill>
                  <a:schemeClr val="bg1"/>
                </a:solidFill>
              </a:rPr>
              <a:t>S</a:t>
            </a:r>
            <a:r>
              <a:rPr lang="en-GB" sz="2000" b="1" dirty="0" smtClean="0">
                <a:solidFill>
                  <a:schemeClr val="bg1"/>
                </a:solidFill>
              </a:rPr>
              <a:t>ociety formed – University Chaplain on the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The Chaplain is 1 of the leaders for the staff </a:t>
            </a:r>
            <a:r>
              <a:rPr lang="en-GB" sz="2000" b="1" dirty="0" err="1" smtClean="0">
                <a:solidFill>
                  <a:schemeClr val="bg1"/>
                </a:solidFill>
              </a:rPr>
              <a:t>womens</a:t>
            </a:r>
            <a:r>
              <a:rPr lang="en-GB" sz="2000" b="1" dirty="0" smtClean="0">
                <a:solidFill>
                  <a:schemeClr val="bg1"/>
                </a:solidFill>
              </a:rPr>
              <a:t> walks @ 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Among other social activities we organise quizzes, cultural trips </a:t>
            </a:r>
            <a:r>
              <a:rPr lang="en-GB" sz="2000" b="1" dirty="0" err="1" smtClean="0">
                <a:solidFill>
                  <a:schemeClr val="bg1"/>
                </a:solidFill>
              </a:rPr>
              <a:t>etc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Formerly served on ethics committee of </a:t>
            </a:r>
            <a:r>
              <a:rPr lang="en-GB" sz="2000" b="1" dirty="0" smtClean="0">
                <a:solidFill>
                  <a:schemeClr val="bg1"/>
                </a:solidFill>
              </a:rPr>
              <a:t>school for health</a:t>
            </a: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The Chaplaincy is available for staff groups to use 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     </a:t>
            </a:r>
            <a:r>
              <a:rPr lang="en-GB" sz="2000" b="1" dirty="0" err="1" smtClean="0">
                <a:solidFill>
                  <a:schemeClr val="bg1"/>
                </a:solidFill>
              </a:rPr>
              <a:t>e.g</a:t>
            </a:r>
            <a:r>
              <a:rPr lang="en-GB" sz="2000" b="1" dirty="0" smtClean="0">
                <a:solidFill>
                  <a:schemeClr val="bg1"/>
                </a:solidFill>
              </a:rPr>
              <a:t> Staff </a:t>
            </a:r>
            <a:r>
              <a:rPr lang="en-GB" sz="1600" b="1" dirty="0" smtClean="0">
                <a:solidFill>
                  <a:schemeClr val="bg1"/>
                </a:solidFill>
              </a:rPr>
              <a:t>&amp;</a:t>
            </a:r>
            <a:r>
              <a:rPr lang="en-GB" sz="2000" b="1" dirty="0" smtClean="0">
                <a:solidFill>
                  <a:schemeClr val="bg1"/>
                </a:solidFill>
              </a:rPr>
              <a:t> PG Alcoholics Anonymous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bg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55" y="3473334"/>
            <a:ext cx="2850745" cy="2185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5658336"/>
            <a:ext cx="291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The DVC meets with the chaplains 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at their annual away day.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48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0">
        <p:fade/>
      </p:transition>
    </mc:Choice>
    <mc:Fallback xmlns="">
      <p:transition spd="med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 Body"/>
              </a:rPr>
              <a:t>Hospitality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60812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Coffee/tea on the boil @ all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Weekly Oxfam lunch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Globe café – free weekly lunch for international students organised by the Christian 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bg1"/>
                </a:solidFill>
              </a:rPr>
              <a:t>Freshers</a:t>
            </a:r>
            <a:r>
              <a:rPr lang="en-GB" sz="2000" dirty="0" smtClean="0">
                <a:solidFill>
                  <a:schemeClr val="bg1"/>
                </a:solidFill>
              </a:rPr>
              <a:t> events including the Big Breakfast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Pancakes on Shrove Tuesday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Leavers lunch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Veggie Suppers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Summer BBQ for Resident Tutors and Student Union Sabbatical Officers in Chaplains Garden</a:t>
            </a:r>
          </a:p>
          <a:p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Image result for pictures of coffee c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524"/>
            <a:ext cx="1656184" cy="21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ukehoney.typepad.com/the_greasy_spoon/images/2008/07/19/fried_eg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913788" cy="14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llenshire.co.uk/media/370486/bbq_large__1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75310"/>
            <a:ext cx="2039075" cy="14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xab\AppData\Local\Microsoft\Windows\Temporary Internet Files\Content.IE5\3WCE2P1X\495514812_59cb07f9e9_z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780929"/>
            <a:ext cx="1488165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Oxfam Lunch</a:t>
            </a:r>
            <a:endParaRPr lang="en-GB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k3retail.com/assets/news/Oxf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64424"/>
            <a:ext cx="4392488" cy="25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5596" y="1844824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Tuesdays, 12.45pm to 1.45pm</a:t>
            </a:r>
          </a:p>
          <a:p>
            <a:endParaRPr lang="en-GB" dirty="0"/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Low prices </a:t>
            </a:r>
          </a:p>
          <a:p>
            <a:pPr algn="ctr"/>
            <a:endParaRPr lang="en-GB" dirty="0">
              <a:solidFill>
                <a:srgbClr val="0070C0"/>
              </a:solidFill>
            </a:endParaRPr>
          </a:p>
          <a:p>
            <a:pPr algn="ctr"/>
            <a:r>
              <a:rPr lang="en-GB" sz="2200" b="1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Vegetarian Soup – Bread – Cheese – Doughnuts</a:t>
            </a:r>
          </a:p>
          <a:p>
            <a:pPr algn="ctr"/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5400000" flipH="1">
            <a:off x="5798887" y="2895001"/>
            <a:ext cx="4374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/>
              </a:rPr>
              <a:t>All</a:t>
            </a:r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smtClean="0">
                <a:ln w="0"/>
                <a:solidFill>
                  <a:srgbClr val="FF0000"/>
                </a:solidFill>
                <a:effectLst/>
              </a:rPr>
              <a:t>welcome</a:t>
            </a:r>
            <a:endParaRPr lang="en-US" sz="54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5" name="AutoShape 4" descr="Image result for fresh bre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fresh bre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fresh bre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://i1-news.softpedia-static.com/images/news-700/Bread-that-Stays-Fresh-for-60-Days-Decreases-Food-Waste.jpg?13545254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3" y="714849"/>
            <a:ext cx="1728192" cy="9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tobiasmastgrave.files.wordpress.com/2012/09/a_soup_p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1168"/>
            <a:ext cx="1712292" cy="11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fresh doughnu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1081088" cy="8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sliced chee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1057152" cy="7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412191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egoe Script" panose="020B0504020000000003" pitchFamily="34" charset="0"/>
              </a:rPr>
              <a:t>a</a:t>
            </a:r>
            <a:r>
              <a:rPr lang="en-GB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ll proceeds to</a:t>
            </a:r>
            <a:endParaRPr lang="en-GB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3" y="81904"/>
            <a:ext cx="319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In the Chaplaincy </a:t>
            </a:r>
          </a:p>
        </p:txBody>
      </p:sp>
    </p:spTree>
    <p:extLst>
      <p:ext uri="{BB962C8B-B14F-4D97-AF65-F5344CB8AC3E}">
        <p14:creationId xmlns:p14="http://schemas.microsoft.com/office/powerpoint/2010/main" val="30226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Calibri Body"/>
              </a:rPr>
              <a:t>Challenges of Chaplaincy</a:t>
            </a:r>
            <a:endParaRPr lang="en-GB" b="1" dirty="0">
              <a:solidFill>
                <a:schemeClr val="bg1"/>
              </a:solidFill>
              <a:latin typeface="Calibri Body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268760"/>
            <a:ext cx="698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Showing that Christianity is still relevant in a very  pick-and-mix, multi-cultural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Getting known within the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Attracting people to the Chaplaincy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Reaching out to the people who really need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Ensuring we are available at crises points : – </a:t>
            </a:r>
            <a:r>
              <a:rPr lang="en-GB" sz="2400" dirty="0" err="1" smtClean="0">
                <a:solidFill>
                  <a:schemeClr val="bg1"/>
                </a:solidFill>
              </a:rPr>
              <a:t>freshers</a:t>
            </a:r>
            <a:r>
              <a:rPr lang="en-GB" sz="2400" dirty="0" smtClean="0">
                <a:solidFill>
                  <a:schemeClr val="bg1"/>
                </a:solidFill>
              </a:rPr>
              <a:t> week, exam time, after sudden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Speaking truth to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Keeping ethics in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Resisting </a:t>
            </a:r>
            <a:r>
              <a:rPr lang="en-GB" sz="2400" dirty="0">
                <a:solidFill>
                  <a:schemeClr val="bg1"/>
                </a:solidFill>
              </a:rPr>
              <a:t>‘tick box’ mentality 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Coping with hostility from atheists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Irrelevance of denominationalism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Being understood by parish clergy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dxab\AppData\Local\Microsoft\Windows\Temporary Internet Files\Content.IE5\3CDDKC2Y\challenge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73" y="4725144"/>
            <a:ext cx="1941973" cy="18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6" t="13301" r="23787" b="26116"/>
          <a:stretch/>
        </p:blipFill>
        <p:spPr>
          <a:xfrm>
            <a:off x="2267744" y="-27384"/>
            <a:ext cx="4518735" cy="41547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047207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Welcome to the Chaplaincy!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420816"/>
            <a:ext cx="6400800" cy="17526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Support and </a:t>
            </a:r>
            <a:r>
              <a:rPr lang="en-GB" b="1" dirty="0" smtClean="0">
                <a:solidFill>
                  <a:schemeClr val="bg1"/>
                </a:solidFill>
              </a:rPr>
              <a:t>Care</a:t>
            </a:r>
            <a:r>
              <a:rPr lang="en-GB" b="1" dirty="0">
                <a:solidFill>
                  <a:schemeClr val="bg1"/>
                </a:solidFill>
              </a:rPr>
              <a:t>, S</a:t>
            </a:r>
            <a:r>
              <a:rPr lang="en-GB" b="1" dirty="0" smtClean="0">
                <a:solidFill>
                  <a:schemeClr val="bg1"/>
                </a:solidFill>
              </a:rPr>
              <a:t>pace </a:t>
            </a:r>
            <a:r>
              <a:rPr lang="en-GB" b="1" dirty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Prayer </a:t>
            </a:r>
            <a:r>
              <a:rPr lang="en-GB" b="1" dirty="0">
                <a:solidFill>
                  <a:schemeClr val="bg1"/>
                </a:solidFill>
              </a:rPr>
              <a:t>in the </a:t>
            </a:r>
            <a:r>
              <a:rPr lang="en-GB" b="1" dirty="0" smtClean="0">
                <a:solidFill>
                  <a:schemeClr val="bg1"/>
                </a:solidFill>
              </a:rPr>
              <a:t>Heart </a:t>
            </a:r>
            <a:r>
              <a:rPr lang="en-GB" b="1" dirty="0">
                <a:solidFill>
                  <a:schemeClr val="bg1"/>
                </a:solidFill>
              </a:rPr>
              <a:t>of the Campus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25735" r="27659" b="38350"/>
          <a:stretch/>
        </p:blipFill>
        <p:spPr>
          <a:xfrm rot="16200000">
            <a:off x="-838565" y="838565"/>
            <a:ext cx="4127366" cy="2450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25735" r="27659" b="38350"/>
          <a:stretch/>
        </p:blipFill>
        <p:spPr>
          <a:xfrm rot="5400000" flipH="1">
            <a:off x="5879982" y="824873"/>
            <a:ext cx="4154751" cy="24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Conclusion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604722"/>
            <a:ext cx="8512472" cy="4525963"/>
          </a:xfrm>
        </p:spPr>
        <p:txBody>
          <a:bodyPr>
            <a:noAutofit/>
          </a:bodyPr>
          <a:lstStyle/>
          <a:p>
            <a:r>
              <a:rPr lang="en-GB" sz="2200" dirty="0" smtClean="0">
                <a:solidFill>
                  <a:schemeClr val="bg1"/>
                </a:solidFill>
              </a:rPr>
              <a:t>Chaplaincy is not a church but a signpost to God through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smtClean="0">
                <a:solidFill>
                  <a:schemeClr val="bg1"/>
                </a:solidFill>
              </a:rPr>
              <a:t>provision of:	- 	- spiritual care </a:t>
            </a:r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	- pastoral welfare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	</a:t>
            </a:r>
            <a:r>
              <a:rPr lang="en-GB" sz="2200" dirty="0" smtClean="0">
                <a:solidFill>
                  <a:schemeClr val="bg1"/>
                </a:solidFill>
              </a:rPr>
              <a:t>- hospitality and welcome</a:t>
            </a:r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	- outreach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 Chaplaincy is at the coal face of mission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 By what we do, we take the Gospel to the people, not vice versa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Huge importance of having a visible witness at the heart of a very secular university e.g. ensuring that ethical issues don’t get lost in the excitement of scientific discovery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Chaplaincy provides a challenge to the Churches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    - how can we learn from each other more?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dxab\AppData\Local\Microsoft\Windows\Temporary Internet Files\Content.IE5\IFWOU0ZL\question-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56" y="5517232"/>
            <a:ext cx="1058153" cy="12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01"/>
            <a:ext cx="2344986" cy="12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3" y="214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The Chaplaincy Team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"/>
          <a:stretch/>
        </p:blipFill>
        <p:spPr>
          <a:xfrm>
            <a:off x="3635896" y="1412776"/>
            <a:ext cx="2064229" cy="28149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44888"/>
            <a:ext cx="1440160" cy="1917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3965"/>
          <a:stretch/>
        </p:blipFill>
        <p:spPr>
          <a:xfrm>
            <a:off x="286047" y="4764587"/>
            <a:ext cx="1549649" cy="1445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r="17247"/>
          <a:stretch/>
        </p:blipFill>
        <p:spPr>
          <a:xfrm>
            <a:off x="3779912" y="4692045"/>
            <a:ext cx="1819923" cy="1693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2313341"/>
            <a:ext cx="1421904" cy="2132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3920" r="5565" b="4382"/>
          <a:stretch/>
        </p:blipFill>
        <p:spPr>
          <a:xfrm>
            <a:off x="2203140" y="4653136"/>
            <a:ext cx="1228074" cy="18756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688439"/>
            <a:ext cx="1389430" cy="1706537"/>
          </a:xfrm>
          <a:prstGeom prst="rect">
            <a:avLst/>
          </a:prstGeom>
        </p:spPr>
      </p:pic>
      <p:pic>
        <p:nvPicPr>
          <p:cNvPr id="2052" name="Picture 4" descr="http://www.bath.ac.uk/chaplaincy/resources/10547574_582718841854766_2091986251936355774_n.jpg">
            <a:hlinkClick r:id="rId10" tooltip="Click to see Daniel Hurst's pro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7077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ath.ac.uk/chaplaincy/resources/andrew_pottage__2013_.jpg">
            <a:hlinkClick r:id="rId12" tooltip="Click to see Rev'd Andrew Pottage's pro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36" y="2145778"/>
            <a:ext cx="1524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ath.ac.uk/chaplaincy/resources/gordon-taylor-27816-0045.jpg">
            <a:hlinkClick r:id="rId14" tooltip="Click to see Dr Gordon Taylor's profil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1410102" cy="17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3379769"/>
            <a:ext cx="91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Barry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(Anglican)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1700808"/>
            <a:ext cx="1189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Mother Sarah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(Orthodox)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4204340"/>
            <a:ext cx="251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Angela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(University Chaplain)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4241367"/>
            <a:ext cx="154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Andrew  (Methodist)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0304" y="3068960"/>
            <a:ext cx="10326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Dan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(Chaplaincy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Assistant)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6415763"/>
            <a:ext cx="1139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David (U.R.C)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8522" y="6513586"/>
            <a:ext cx="977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Fr Bill (R.C)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968" y="6569651"/>
            <a:ext cx="115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Helen (U.R.C)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644608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Gordon  (Chair 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8894" y="6446083"/>
            <a:ext cx="996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Kieren</a:t>
            </a:r>
            <a:endParaRPr lang="en-GB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(Asst. URC)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Chaplaincy Assistants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77072"/>
            <a:ext cx="1368152" cy="182420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1728192" cy="2304256"/>
          </a:xfrm>
        </p:spPr>
      </p:pic>
      <p:pic>
        <p:nvPicPr>
          <p:cNvPr id="3074" name="Picture 2" descr="http://www.bath.ac.uk/chaplaincy/resources/10547574_582718841854766_2091986251936355774_n.jpg">
            <a:hlinkClick r:id="rId4" tooltip="Click to see Daniel Hurst's pro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18001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700807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Linking into the heart of student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Chaplaincy assistants are bridges between Chaplains (9) and students (</a:t>
            </a:r>
            <a:r>
              <a:rPr lang="en-GB" sz="2400" dirty="0" smtClean="0">
                <a:solidFill>
                  <a:schemeClr val="bg1"/>
                </a:solidFill>
              </a:rPr>
              <a:t>16,000, 30% of whom </a:t>
            </a:r>
            <a:r>
              <a:rPr lang="en-GB" sz="2400" smtClean="0">
                <a:solidFill>
                  <a:schemeClr val="bg1"/>
                </a:solidFill>
              </a:rPr>
              <a:t>are Internationals)</a:t>
            </a:r>
            <a:endParaRPr lang="en-GB" sz="24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6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0">
        <p:fade/>
      </p:transition>
    </mc:Choice>
    <mc:Fallback xmlns="">
      <p:transition spd="med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Mission Statement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1) To serve the spiritual and religious needs of the University Community  </a:t>
            </a: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2</a:t>
            </a:r>
            <a:r>
              <a:rPr lang="en-GB" b="1" dirty="0">
                <a:solidFill>
                  <a:schemeClr val="bg1"/>
                </a:solidFill>
              </a:rPr>
              <a:t>) To provide pastoral care and friendship for all staff and students of the University </a:t>
            </a:r>
            <a:endParaRPr lang="en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3</a:t>
            </a:r>
            <a:r>
              <a:rPr lang="en-GB" b="1" dirty="0">
                <a:solidFill>
                  <a:schemeClr val="bg1"/>
                </a:solidFill>
              </a:rPr>
              <a:t>) To enhance the learning experience through exploration of faith, peace and justice  </a:t>
            </a:r>
            <a:r>
              <a:rPr lang="en-GB" b="1" dirty="0" smtClean="0">
                <a:solidFill>
                  <a:schemeClr val="bg1"/>
                </a:solidFill>
              </a:rPr>
              <a:t>issues.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Strategic Areas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Worship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Pilgrimage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Public Profile within the Institution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Pastoral Provision for both students and staff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Reaching out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Interfaith relations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Student life</a:t>
            </a:r>
          </a:p>
          <a:p>
            <a:pPr lvl="1"/>
            <a:r>
              <a:rPr lang="en-GB" sz="2000" dirty="0" err="1" smtClean="0">
                <a:solidFill>
                  <a:schemeClr val="bg1"/>
                </a:solidFill>
              </a:rPr>
              <a:t>Freshers</a:t>
            </a:r>
            <a:r>
              <a:rPr lang="en-GB" sz="2000" dirty="0" smtClean="0">
                <a:solidFill>
                  <a:schemeClr val="bg1"/>
                </a:solidFill>
              </a:rPr>
              <a:t> Week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International Students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Hospitality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Staff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70340"/>
            <a:ext cx="2112236" cy="1584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35108"/>
            <a:ext cx="2405409" cy="15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566738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Worship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 b="10848"/>
          <a:stretch/>
        </p:blipFill>
        <p:spPr>
          <a:xfrm>
            <a:off x="4860032" y="3413728"/>
            <a:ext cx="3491880" cy="23348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860031" y="5805264"/>
            <a:ext cx="3744416" cy="72008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Designed by a local artist, the prayer corner provides a more private setting for prayer and reflection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580" y="1700808"/>
            <a:ext cx="77768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Chaplaincy provides  a space for the daily CU prayer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We organise and lead a Midweek Eucharist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Mid day prayers 2/week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Sunday Mass -  Friday Rosary  -  </a:t>
            </a:r>
            <a:r>
              <a:rPr lang="en-GB" sz="2000" dirty="0" err="1" smtClean="0">
                <a:solidFill>
                  <a:schemeClr val="bg1"/>
                </a:solidFill>
              </a:rPr>
              <a:t>Lectio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Divina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Memorial services after student/staff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Orthodox prayers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Private prayer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Praying with people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2274" y="1102504"/>
            <a:ext cx="792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Putting prayer at the heart of the University community…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1" name="Picture 10" descr="http://www.bathstudent.com/pageassets/socs/societies/chaos/ourensembles/gasp/10155293_4067207975081_8775333932139453297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/>
        </p:blipFill>
        <p:spPr bwMode="auto">
          <a:xfrm>
            <a:off x="539552" y="4329100"/>
            <a:ext cx="3213219" cy="15888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611560" y="4149080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165304"/>
            <a:ext cx="395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   </a:t>
            </a:r>
            <a:r>
              <a:rPr lang="en-GB" sz="1400" b="1" dirty="0">
                <a:solidFill>
                  <a:schemeClr val="bg1"/>
                </a:solidFill>
              </a:rPr>
              <a:t>GASP Choir rehearses in the Chaplaincy</a:t>
            </a:r>
          </a:p>
        </p:txBody>
      </p:sp>
    </p:spTree>
    <p:extLst>
      <p:ext uri="{BB962C8B-B14F-4D97-AF65-F5344CB8AC3E}">
        <p14:creationId xmlns:p14="http://schemas.microsoft.com/office/powerpoint/2010/main" val="22623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0">
        <p:fade/>
      </p:transition>
    </mc:Choice>
    <mc:Fallback xmlns="">
      <p:transition spd="med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Pilgrimage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10417"/>
            <a:ext cx="3312367" cy="2484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44" y="2399435"/>
            <a:ext cx="2720740" cy="2040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564" y="1527175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</a:rPr>
              <a:t>Helping students to expand their religious horizons e.g. </a:t>
            </a:r>
          </a:p>
          <a:p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smtClean="0">
                <a:solidFill>
                  <a:schemeClr val="bg1"/>
                </a:solidFill>
              </a:rPr>
              <a:t>    by attending Student Week on Iona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</a:rPr>
              <a:t>The journey is part of the pilgrimage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1" y="4581128"/>
            <a:ext cx="2363755" cy="177281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703624" cy="180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1" y="4453866"/>
            <a:ext cx="2188253" cy="19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0">
        <p:fade/>
      </p:transition>
    </mc:Choice>
    <mc:Fallback xmlns="">
      <p:transition spd="med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2848" cy="936104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Public Profile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1872208" cy="252027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4797152"/>
            <a:ext cx="1928193" cy="1584176"/>
          </a:xfrm>
        </p:spPr>
        <p:txBody>
          <a:bodyPr>
            <a:norm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LEFT: University Chamber Choir rehearsing for the annual carol service</a:t>
            </a:r>
          </a:p>
          <a:p>
            <a:pPr algn="r"/>
            <a:r>
              <a:rPr lang="en-GB" b="1" dirty="0" smtClean="0">
                <a:solidFill>
                  <a:schemeClr val="bg1"/>
                </a:solidFill>
              </a:rPr>
              <a:t>FAR RIGHT: 40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anniversary celebration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CA393-FC11-4B79-AB06-510FB45BC7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18544"/>
            <a:ext cx="3816424" cy="228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423" y="126876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Chaplains team organises the annual </a:t>
            </a:r>
            <a:r>
              <a:rPr lang="en-GB" sz="2000" u="sng" dirty="0" smtClean="0">
                <a:solidFill>
                  <a:schemeClr val="bg1"/>
                </a:solidFill>
              </a:rPr>
              <a:t>Carol </a:t>
            </a:r>
            <a:r>
              <a:rPr lang="en-GB" sz="2000" u="sng" dirty="0">
                <a:solidFill>
                  <a:schemeClr val="bg1"/>
                </a:solidFill>
              </a:rPr>
              <a:t>S</a:t>
            </a:r>
            <a:r>
              <a:rPr lang="en-GB" sz="2000" u="sng" dirty="0" smtClean="0">
                <a:solidFill>
                  <a:schemeClr val="bg1"/>
                </a:solidFill>
              </a:rPr>
              <a:t>ervice </a:t>
            </a:r>
            <a:r>
              <a:rPr lang="en-GB" sz="2000" dirty="0" smtClean="0">
                <a:solidFill>
                  <a:schemeClr val="bg1"/>
                </a:solidFill>
              </a:rPr>
              <a:t>in Bath Abbey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Involvement in </a:t>
            </a:r>
            <a:r>
              <a:rPr lang="en-GB" sz="2000" u="sng" dirty="0" smtClean="0">
                <a:solidFill>
                  <a:schemeClr val="bg1"/>
                </a:solidFill>
              </a:rPr>
              <a:t>special events </a:t>
            </a:r>
            <a:r>
              <a:rPr lang="en-GB" sz="2000" dirty="0" smtClean="0">
                <a:solidFill>
                  <a:schemeClr val="bg1"/>
                </a:solidFill>
              </a:rPr>
              <a:t>– </a:t>
            </a:r>
            <a:r>
              <a:rPr lang="en-GB" sz="2000" dirty="0" err="1" smtClean="0">
                <a:solidFill>
                  <a:schemeClr val="bg1"/>
                </a:solidFill>
              </a:rPr>
              <a:t>eg</a:t>
            </a:r>
            <a:r>
              <a:rPr lang="en-GB" sz="2000" dirty="0" smtClean="0">
                <a:solidFill>
                  <a:schemeClr val="bg1"/>
                </a:solidFill>
              </a:rPr>
              <a:t> 50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anniversary of foundation of the University in 2016/17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University likes to have a chaplain present at each of the 19 </a:t>
            </a:r>
            <a:r>
              <a:rPr lang="en-GB" sz="2000" u="sng" dirty="0" smtClean="0">
                <a:solidFill>
                  <a:schemeClr val="bg1"/>
                </a:solidFill>
              </a:rPr>
              <a:t>Graduation Ceremonies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University Chaplain invited to the Installation of new Chancellor, Founder’s Day events, Chancellor’s Dinner in Graduation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Take part in </a:t>
            </a:r>
            <a:r>
              <a:rPr lang="en-GB" sz="2000" u="sng" dirty="0" smtClean="0">
                <a:solidFill>
                  <a:schemeClr val="bg1"/>
                </a:solidFill>
              </a:rPr>
              <a:t>Public Debates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We are part of </a:t>
            </a:r>
            <a:r>
              <a:rPr lang="en-GB" sz="2000" u="sng" dirty="0" smtClean="0">
                <a:solidFill>
                  <a:schemeClr val="bg1"/>
                </a:solidFill>
              </a:rPr>
              <a:t>Student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0">
        <p:fade/>
      </p:transition>
    </mc:Choice>
    <mc:Fallback xmlns="">
      <p:transition spd="med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873</Words>
  <Application>Microsoft Office PowerPoint</Application>
  <PresentationFormat>On-screen Show (4:3)</PresentationFormat>
  <Paragraphs>184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Aharoni</vt:lpstr>
      <vt:lpstr>Arial</vt:lpstr>
      <vt:lpstr>Arial Black</vt:lpstr>
      <vt:lpstr>Britannic Bold</vt:lpstr>
      <vt:lpstr>Calibri</vt:lpstr>
      <vt:lpstr>Calibri ( Headings</vt:lpstr>
      <vt:lpstr>Calibri Body</vt:lpstr>
      <vt:lpstr>Lucida Calligraphy</vt:lpstr>
      <vt:lpstr>Segoe Script</vt:lpstr>
      <vt:lpstr>1_Office Theme</vt:lpstr>
      <vt:lpstr>2_Office Theme</vt:lpstr>
      <vt:lpstr>3_Office Theme</vt:lpstr>
      <vt:lpstr>8_Office Theme</vt:lpstr>
      <vt:lpstr>PowerPoint Presentation</vt:lpstr>
      <vt:lpstr>Welcome to the Chaplaincy!</vt:lpstr>
      <vt:lpstr>The Chaplaincy Team</vt:lpstr>
      <vt:lpstr>Chaplaincy Assistants</vt:lpstr>
      <vt:lpstr>Mission Statement</vt:lpstr>
      <vt:lpstr>Strategic Areas</vt:lpstr>
      <vt:lpstr>Worship</vt:lpstr>
      <vt:lpstr>Pilgrimage</vt:lpstr>
      <vt:lpstr>Public Profile</vt:lpstr>
      <vt:lpstr>   Pastoral Provision</vt:lpstr>
      <vt:lpstr>Reaching Out</vt:lpstr>
      <vt:lpstr>Interfaith relations</vt:lpstr>
      <vt:lpstr>Student Life</vt:lpstr>
      <vt:lpstr>Freshers’ Week The Chaplaincy provides:</vt:lpstr>
      <vt:lpstr>Welcoming international students</vt:lpstr>
      <vt:lpstr>Organising the Queen’s Jubilee quiz for University Staff</vt:lpstr>
      <vt:lpstr>Hospitality</vt:lpstr>
      <vt:lpstr>Oxfam Lunch</vt:lpstr>
      <vt:lpstr>Challenges of Chaplaincy</vt:lpstr>
      <vt:lpstr>Conclusion</vt:lpstr>
    </vt:vector>
  </TitlesOfParts>
  <Company>University of Bath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Ecumenical Chaplaincy</dc:title>
  <dc:creator>Aylene Clack</dc:creator>
  <cp:lastModifiedBy>Angela Berners-Wilson</cp:lastModifiedBy>
  <cp:revision>119</cp:revision>
  <cp:lastPrinted>2015-02-23T15:39:26Z</cp:lastPrinted>
  <dcterms:created xsi:type="dcterms:W3CDTF">2013-10-10T10:22:05Z</dcterms:created>
  <dcterms:modified xsi:type="dcterms:W3CDTF">2015-03-20T17:29:56Z</dcterms:modified>
</cp:coreProperties>
</file>