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1"/>
  </p:notesMasterIdLst>
  <p:sldIdLst>
    <p:sldId id="256" r:id="rId2"/>
    <p:sldId id="259" r:id="rId3"/>
    <p:sldId id="260" r:id="rId4"/>
    <p:sldId id="300" r:id="rId5"/>
    <p:sldId id="296" r:id="rId6"/>
    <p:sldId id="301" r:id="rId7"/>
    <p:sldId id="297" r:id="rId8"/>
    <p:sldId id="298" r:id="rId9"/>
    <p:sldId id="304" r:id="rId10"/>
    <p:sldId id="299" r:id="rId11"/>
    <p:sldId id="302" r:id="rId12"/>
    <p:sldId id="305" r:id="rId13"/>
    <p:sldId id="303" r:id="rId14"/>
    <p:sldId id="306" r:id="rId15"/>
    <p:sldId id="307" r:id="rId16"/>
    <p:sldId id="265" r:id="rId17"/>
    <p:sldId id="308" r:id="rId18"/>
    <p:sldId id="309" r:id="rId19"/>
    <p:sldId id="310" r:id="rId20"/>
  </p:sldIdLst>
  <p:sldSz cx="9144000" cy="5143500" type="screen16x9"/>
  <p:notesSz cx="6858000" cy="9144000"/>
  <p:embeddedFontLst>
    <p:embeddedFont>
      <p:font typeface="Roboto Slab" charset="0"/>
      <p:regular r:id="rId22"/>
      <p:bold r:id="rId23"/>
    </p:embeddedFont>
    <p:embeddedFont>
      <p:font typeface="Source Sans Pro" charset="0"/>
      <p:regular r:id="rId24"/>
      <p:bold r:id="rId25"/>
      <p:italic r:id="rId26"/>
      <p:boldItalic r:id="rId27"/>
    </p:embeddedFont>
    <p:embeddedFont>
      <p:font typeface="Calibri" pitchFamily="34" charset="0"/>
      <p:regular r:id="rId28"/>
      <p:bold r:id="rId29"/>
      <p:italic r:id="rId30"/>
      <p:boldItalic r:id="rId31"/>
    </p:embeddedFont>
    <p:embeddedFont>
      <p:font typeface="Bahnschrift Condensed"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3ECFCF9-EB90-4EA4-BA1D-B0166F391BF1}">
  <a:tblStyle styleId="{83ECFCF9-EB90-4EA4-BA1D-B0166F391BF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74B0BC-8218-4BC4-B384-D648047DA53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912" autoAdjust="0"/>
    <p:restoredTop sz="94660"/>
  </p:normalViewPr>
  <p:slideViewPr>
    <p:cSldViewPr>
      <p:cViewPr>
        <p:scale>
          <a:sx n="62" d="100"/>
          <a:sy n="62" d="100"/>
        </p:scale>
        <p:origin x="-1362" y="-54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l="19" r="19"/>
          <a:stretch/>
        </p:blipFill>
        <p:spPr>
          <a:xfrm rot="10800000" flipH="1">
            <a:off x="5952" y="0"/>
            <a:ext cx="9140602" cy="5143500"/>
          </a:xfrm>
          <a:prstGeom prst="rect">
            <a:avLst/>
          </a:prstGeom>
          <a:noFill/>
          <a:ln>
            <a:noFill/>
          </a:ln>
        </p:spPr>
      </p:pic>
      <p:sp>
        <p:nvSpPr>
          <p:cNvPr id="31" name="Google Shape;31;p4"/>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lvl1pPr marL="457200" lvl="0" indent="-457200" algn="ctr" rtl="0">
              <a:spcBef>
                <a:spcPts val="600"/>
              </a:spcBef>
              <a:spcAft>
                <a:spcPts val="0"/>
              </a:spcAft>
              <a:buClr>
                <a:schemeClr val="dk1"/>
              </a:buClr>
              <a:buSzPts val="3600"/>
              <a:buChar char="◎"/>
              <a:defRPr sz="3600" i="1"/>
            </a:lvl1pPr>
            <a:lvl2pPr marL="914400" lvl="1" indent="-457200" algn="ctr" rtl="0">
              <a:spcBef>
                <a:spcPts val="0"/>
              </a:spcBef>
              <a:spcAft>
                <a:spcPts val="0"/>
              </a:spcAft>
              <a:buClr>
                <a:schemeClr val="dk1"/>
              </a:buClr>
              <a:buSzPts val="3600"/>
              <a:buChar char="○"/>
              <a:defRPr sz="3600" i="1"/>
            </a:lvl2pPr>
            <a:lvl3pPr marL="1371600" lvl="2" indent="-457200" algn="ctr" rtl="0">
              <a:spcBef>
                <a:spcPts val="0"/>
              </a:spcBef>
              <a:spcAft>
                <a:spcPts val="0"/>
              </a:spcAft>
              <a:buClr>
                <a:schemeClr val="dk1"/>
              </a:buClr>
              <a:buSzPts val="3600"/>
              <a:buChar char="◉"/>
              <a:defRPr sz="3600" i="1"/>
            </a:lvl3pPr>
            <a:lvl4pPr marL="1828800" lvl="3" indent="-457200" algn="ctr" rtl="0">
              <a:spcBef>
                <a:spcPts val="0"/>
              </a:spcBef>
              <a:spcAft>
                <a:spcPts val="0"/>
              </a:spcAft>
              <a:buSzPts val="3600"/>
              <a:buChar char="●"/>
              <a:defRPr sz="3600" i="1"/>
            </a:lvl4pPr>
            <a:lvl5pPr marL="2286000" lvl="4" indent="-457200" algn="ctr" rtl="0">
              <a:spcBef>
                <a:spcPts val="0"/>
              </a:spcBef>
              <a:spcAft>
                <a:spcPts val="0"/>
              </a:spcAft>
              <a:buSzPts val="3600"/>
              <a:buChar char="○"/>
              <a:defRPr sz="3600" i="1"/>
            </a:lvl5pPr>
            <a:lvl6pPr marL="2743200" lvl="5" indent="-457200" algn="ctr" rtl="0">
              <a:spcBef>
                <a:spcPts val="0"/>
              </a:spcBef>
              <a:spcAft>
                <a:spcPts val="0"/>
              </a:spcAft>
              <a:buSzPts val="3600"/>
              <a:buChar char="■"/>
              <a:defRPr sz="3600" i="1"/>
            </a:lvl6pPr>
            <a:lvl7pPr marL="3200400" lvl="6" indent="-457200" algn="ctr" rtl="0">
              <a:spcBef>
                <a:spcPts val="0"/>
              </a:spcBef>
              <a:spcAft>
                <a:spcPts val="0"/>
              </a:spcAft>
              <a:buSzPts val="3600"/>
              <a:buChar char="●"/>
              <a:defRPr sz="3600" i="1"/>
            </a:lvl7pPr>
            <a:lvl8pPr marL="3657600" lvl="7" indent="-457200" algn="ctr" rtl="0">
              <a:spcBef>
                <a:spcPts val="0"/>
              </a:spcBef>
              <a:spcAft>
                <a:spcPts val="0"/>
              </a:spcAft>
              <a:buSzPts val="3600"/>
              <a:buChar char="○"/>
              <a:defRPr sz="3600" i="1"/>
            </a:lvl8pPr>
            <a:lvl9pPr marL="4114800" lvl="8" indent="-457200" algn="ctr">
              <a:spcBef>
                <a:spcPts val="0"/>
              </a:spcBef>
              <a:spcAft>
                <a:spcPts val="0"/>
              </a:spcAft>
              <a:buSzPts val="3600"/>
              <a:buChar char="■"/>
              <a:defRPr sz="3600" i="1"/>
            </a:lvl9pPr>
          </a:lstStyle>
          <a:p>
            <a:endParaRPr/>
          </a:p>
        </p:txBody>
      </p:sp>
      <p:grpSp>
        <p:nvGrpSpPr>
          <p:cNvPr id="32" name="Google Shape;32;p4"/>
          <p:cNvGrpSpPr/>
          <p:nvPr/>
        </p:nvGrpSpPr>
        <p:grpSpPr>
          <a:xfrm>
            <a:off x="3839646" y="782918"/>
            <a:ext cx="1464573" cy="842707"/>
            <a:chOff x="3593400" y="1729675"/>
            <a:chExt cx="1957200" cy="1123610"/>
          </a:xfrm>
        </p:grpSpPr>
        <p:sp>
          <p:nvSpPr>
            <p:cNvPr id="33" name="Google Shape;33;p4"/>
            <p:cNvSpPr txBox="1"/>
            <p:nvPr/>
          </p:nvSpPr>
          <p:spPr>
            <a:xfrm>
              <a:off x="3593400" y="1729675"/>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accent1"/>
                  </a:solidFill>
                  <a:latin typeface="Source Sans Pro"/>
                  <a:ea typeface="Source Sans Pro"/>
                  <a:cs typeface="Source Sans Pro"/>
                  <a:sym typeface="Source Sans Pro"/>
                </a:rPr>
                <a:t>“</a:t>
              </a:r>
              <a:endParaRPr sz="6000" b="1">
                <a:solidFill>
                  <a:schemeClr val="accent1"/>
                </a:solidFill>
                <a:latin typeface="Source Sans Pro"/>
                <a:ea typeface="Source Sans Pro"/>
                <a:cs typeface="Source Sans Pro"/>
                <a:sym typeface="Source Sans Pro"/>
              </a:endParaRPr>
            </a:p>
          </p:txBody>
        </p:sp>
        <p:sp>
          <p:nvSpPr>
            <p:cNvPr id="34" name="Google Shape;34;p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 name="Google Shape;36;p4"/>
          <p:cNvCxnSpPr>
            <a:endCxn id="34" idx="1"/>
          </p:cNvCxnSpPr>
          <p:nvPr/>
        </p:nvCxnSpPr>
        <p:spPr>
          <a:xfrm>
            <a:off x="3750511" y="390297"/>
            <a:ext cx="532200" cy="535500"/>
          </a:xfrm>
          <a:prstGeom prst="straightConnector1">
            <a:avLst/>
          </a:prstGeom>
          <a:noFill/>
          <a:ln w="9525" cap="flat" cmpd="sng">
            <a:solidFill>
              <a:srgbClr val="CFD8DC"/>
            </a:solidFill>
            <a:prstDash val="solid"/>
            <a:round/>
            <a:headEnd type="none" w="med" len="med"/>
            <a:tailEnd type="none" w="med" len="med"/>
          </a:ln>
        </p:spPr>
      </p:cxnSp>
      <p:cxnSp>
        <p:nvCxnSpPr>
          <p:cNvPr id="37" name="Google Shape;37;p4"/>
          <p:cNvCxnSpPr/>
          <p:nvPr/>
        </p:nvCxnSpPr>
        <p:spPr>
          <a:xfrm rot="10800000">
            <a:off x="4362902" y="436125"/>
            <a:ext cx="209100" cy="369600"/>
          </a:xfrm>
          <a:prstGeom prst="straightConnector1">
            <a:avLst/>
          </a:prstGeom>
          <a:noFill/>
          <a:ln w="9525" cap="flat" cmpd="sng">
            <a:solidFill>
              <a:srgbClr val="CFD8DC"/>
            </a:solidFill>
            <a:prstDash val="solid"/>
            <a:round/>
            <a:headEnd type="none" w="med" len="med"/>
            <a:tailEnd type="none" w="med" len="med"/>
          </a:ln>
        </p:spPr>
      </p:cxnSp>
      <p:cxnSp>
        <p:nvCxnSpPr>
          <p:cNvPr id="38" name="Google Shape;38;p4"/>
          <p:cNvCxnSpPr/>
          <p:nvPr/>
        </p:nvCxnSpPr>
        <p:spPr>
          <a:xfrm rot="10800000" flipH="1">
            <a:off x="4704510" y="351930"/>
            <a:ext cx="347100" cy="474600"/>
          </a:xfrm>
          <a:prstGeom prst="straightConnector1">
            <a:avLst/>
          </a:prstGeom>
          <a:noFill/>
          <a:ln w="9525" cap="flat" cmpd="sng">
            <a:solidFill>
              <a:srgbClr val="CFD8DC"/>
            </a:solidFill>
            <a:prstDash val="solid"/>
            <a:round/>
            <a:headEnd type="none" w="med" len="med"/>
            <a:tailEnd type="none" w="med" len="med"/>
          </a:ln>
        </p:spPr>
      </p:cxnSp>
      <p:sp>
        <p:nvSpPr>
          <p:cNvPr id="39" name="Google Shape;39;p4"/>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172200" y="4643437"/>
            <a:ext cx="2476500" cy="357188"/>
          </a:xfrm>
          <a:prstGeom prst="rect">
            <a:avLst/>
          </a:prstGeom>
        </p:spPr>
        <p:txBody>
          <a:bodyPr lIns="68580" tIns="34290" rIns="68580" bIns="34290"/>
          <a:lstStyle/>
          <a:p>
            <a:endParaRPr lang="en-US"/>
          </a:p>
        </p:txBody>
      </p:sp>
      <p:sp>
        <p:nvSpPr>
          <p:cNvPr id="5" name="Footer Placeholder 4"/>
          <p:cNvSpPr>
            <a:spLocks noGrp="1"/>
          </p:cNvSpPr>
          <p:nvPr>
            <p:ph type="ftr" sz="quarter" idx="11"/>
          </p:nvPr>
        </p:nvSpPr>
        <p:spPr>
          <a:xfrm>
            <a:off x="914400" y="4629150"/>
            <a:ext cx="3962400" cy="342900"/>
          </a:xfrm>
          <a:prstGeom prst="rect">
            <a:avLst/>
          </a:prstGeom>
        </p:spPr>
        <p:txBody>
          <a:bodyPr lIns="68580" tIns="34290" rIns="68580" bIns="34290"/>
          <a:lstStyle/>
          <a:p>
            <a:r>
              <a:rPr lang="en-US" smtClean="0"/>
              <a:t>Sardar Patel University, Gujarat, India</a:t>
            </a:r>
            <a:endParaRPr lang="en-US"/>
          </a:p>
        </p:txBody>
      </p:sp>
      <p:sp>
        <p:nvSpPr>
          <p:cNvPr id="6" name="Slide Number Placeholder 5"/>
          <p:cNvSpPr>
            <a:spLocks noGrp="1"/>
          </p:cNvSpPr>
          <p:nvPr>
            <p:ph type="sldNum" sz="quarter" idx="12"/>
          </p:nvPr>
        </p:nvSpPr>
        <p:spPr/>
        <p:txBody>
          <a:bodyPr/>
          <a:lstStyle/>
          <a:p>
            <a:fld id="{8D85ABD7-13F5-4022-B0BE-A42311CF7076}" type="slidenum">
              <a:rPr lang="en-US" smtClean="0"/>
              <a:pPr/>
              <a:t>‹#›</a:t>
            </a:fld>
            <a:endParaRPr lang="en-US"/>
          </a:p>
        </p:txBody>
      </p:sp>
      <p:sp>
        <p:nvSpPr>
          <p:cNvPr id="8" name="Content Placeholder 7"/>
          <p:cNvSpPr>
            <a:spLocks noGrp="1"/>
          </p:cNvSpPr>
          <p:nvPr>
            <p:ph sz="quarter" idx="1"/>
          </p:nvPr>
        </p:nvSpPr>
        <p:spPr>
          <a:xfrm>
            <a:off x="914400" y="1085850"/>
            <a:ext cx="7772400" cy="3429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9" r:id="rId5"/>
  </p:sldLayoutIdLst>
  <p:transition>
    <p:fade thruBlk="1"/>
  </p:transition>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hyperlink" Target="mailto:skdmishra@1020@gmail.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214414" y="1500180"/>
            <a:ext cx="6929486" cy="1159800"/>
          </a:xfrm>
          <a:prstGeom prst="rect">
            <a:avLst/>
          </a:prstGeom>
        </p:spPr>
        <p:txBody>
          <a:bodyPr spcFirstLastPara="1" wrap="square" lIns="91425" tIns="91425" rIns="91425" bIns="91425" anchor="ctr" anchorCtr="0">
            <a:noAutofit/>
          </a:bodyPr>
          <a:lstStyle/>
          <a:p>
            <a:pPr lvl="0" algn="ctr"/>
            <a:r>
              <a:rPr lang="en-IN" sz="2400" dirty="0" smtClean="0">
                <a:solidFill>
                  <a:srgbClr val="C00000"/>
                </a:solidFill>
              </a:rPr>
              <a:t>Virtual Annual Meeting- 2021</a:t>
            </a:r>
            <a:br>
              <a:rPr lang="en-IN" sz="2400" dirty="0" smtClean="0">
                <a:solidFill>
                  <a:srgbClr val="C00000"/>
                </a:solidFill>
              </a:rPr>
            </a:br>
            <a:r>
              <a:rPr lang="en-IN" sz="2400" dirty="0" smtClean="0"/>
              <a:t/>
            </a:r>
            <a:br>
              <a:rPr lang="en-IN" sz="2400" dirty="0" smtClean="0"/>
            </a:br>
            <a:r>
              <a:rPr lang="en-IN" sz="2400" dirty="0" smtClean="0"/>
              <a:t>Accepting </a:t>
            </a:r>
            <a:r>
              <a:rPr lang="en-IN" sz="2400" dirty="0" smtClean="0"/>
              <a:t>Educational Responsibility: Building Living Theory Cultures of Educational Inquiry in a Indian/global </a:t>
            </a:r>
            <a:r>
              <a:rPr lang="en-IN" sz="2400" dirty="0" smtClean="0"/>
              <a:t>context</a:t>
            </a:r>
            <a:endParaRPr sz="2400"/>
          </a:p>
        </p:txBody>
      </p:sp>
      <p:pic>
        <p:nvPicPr>
          <p:cNvPr id="1026" name="Picture 2"/>
          <p:cNvPicPr>
            <a:picLocks noChangeAspect="1" noChangeArrowheads="1"/>
          </p:cNvPicPr>
          <p:nvPr/>
        </p:nvPicPr>
        <p:blipFill>
          <a:blip r:embed="rId3"/>
          <a:srcRect/>
          <a:stretch>
            <a:fillRect/>
          </a:stretch>
        </p:blipFill>
        <p:spPr bwMode="auto">
          <a:xfrm>
            <a:off x="8429652" y="-17"/>
            <a:ext cx="714380" cy="71757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lum contrast="40000"/>
          </a:blip>
          <a:srcRect/>
          <a:stretch>
            <a:fillRect/>
          </a:stretch>
        </p:blipFill>
        <p:spPr bwMode="auto">
          <a:xfrm>
            <a:off x="3286116" y="214296"/>
            <a:ext cx="2352675" cy="790575"/>
          </a:xfrm>
          <a:prstGeom prst="rect">
            <a:avLst/>
          </a:prstGeom>
          <a:noFill/>
          <a:ln w="9525">
            <a:noFill/>
            <a:miter lim="800000"/>
            <a:headEnd/>
            <a:tailEnd/>
          </a:ln>
          <a:effectLst/>
        </p:spPr>
      </p:pic>
      <p:sp>
        <p:nvSpPr>
          <p:cNvPr id="5" name="Google Shape;70;p12"/>
          <p:cNvSpPr txBox="1">
            <a:spLocks/>
          </p:cNvSpPr>
          <p:nvPr/>
        </p:nvSpPr>
        <p:spPr>
          <a:xfrm>
            <a:off x="1643042" y="3143254"/>
            <a:ext cx="5807400" cy="571504"/>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5800"/>
              <a:buFont typeface="Roboto Slab"/>
              <a:buNone/>
              <a:tabLst/>
              <a:defRPr/>
            </a:pPr>
            <a:r>
              <a:rPr kumimoji="0" lang="en-IN" sz="2000" b="1" i="0" u="none" strike="noStrike" kern="0" cap="none" spc="0" normalizeH="0" baseline="0" noProof="0" dirty="0" smtClean="0">
                <a:ln>
                  <a:noFill/>
                </a:ln>
                <a:solidFill>
                  <a:srgbClr val="00B050"/>
                </a:solidFill>
                <a:effectLst/>
                <a:uLnTx/>
                <a:uFillTx/>
                <a:latin typeface="Roboto Slab"/>
                <a:ea typeface="Roboto Slab"/>
                <a:cs typeface="Roboto Slab"/>
                <a:sym typeface="Roboto Slab"/>
              </a:rPr>
              <a:t>April</a:t>
            </a:r>
            <a:r>
              <a:rPr kumimoji="0" lang="en-IN" sz="2000" b="1" i="0" u="none" strike="noStrike" kern="0" cap="none" spc="0" normalizeH="0" noProof="0" dirty="0" smtClean="0">
                <a:ln>
                  <a:noFill/>
                </a:ln>
                <a:solidFill>
                  <a:srgbClr val="00B050"/>
                </a:solidFill>
                <a:effectLst/>
                <a:uLnTx/>
                <a:uFillTx/>
                <a:latin typeface="Roboto Slab"/>
                <a:ea typeface="Roboto Slab"/>
                <a:cs typeface="Roboto Slab"/>
                <a:sym typeface="Roboto Slab"/>
              </a:rPr>
              <a:t> 10</a:t>
            </a:r>
            <a:r>
              <a:rPr kumimoji="0" lang="en-IN" sz="2000" b="1" i="0" u="none" strike="noStrike" kern="0" cap="none" spc="0" normalizeH="0" baseline="30000" noProof="0" dirty="0" smtClean="0">
                <a:ln>
                  <a:noFill/>
                </a:ln>
                <a:solidFill>
                  <a:srgbClr val="00B050"/>
                </a:solidFill>
                <a:effectLst/>
                <a:uLnTx/>
                <a:uFillTx/>
                <a:latin typeface="Roboto Slab"/>
                <a:ea typeface="Roboto Slab"/>
                <a:cs typeface="Roboto Slab"/>
                <a:sym typeface="Roboto Slab"/>
              </a:rPr>
              <a:t>th</a:t>
            </a:r>
            <a:r>
              <a:rPr kumimoji="0" lang="en-IN" sz="2000" b="1" i="0" u="none" strike="noStrike" kern="0" cap="none" spc="0" normalizeH="0" noProof="0" dirty="0" smtClean="0">
                <a:ln>
                  <a:noFill/>
                </a:ln>
                <a:solidFill>
                  <a:srgbClr val="00B050"/>
                </a:solidFill>
                <a:effectLst/>
                <a:uLnTx/>
                <a:uFillTx/>
                <a:latin typeface="Roboto Slab"/>
                <a:ea typeface="Roboto Slab"/>
                <a:cs typeface="Roboto Slab"/>
                <a:sym typeface="Roboto Slab"/>
              </a:rPr>
              <a:t>, 2021 Saturday </a:t>
            </a:r>
          </a:p>
          <a:p>
            <a:pPr marL="0" marR="0" lvl="0" indent="0" algn="ctr" defTabSz="914400" rtl="0" eaLnBrk="1" fontAlgn="auto" latinLnBrk="0" hangingPunct="1">
              <a:lnSpc>
                <a:spcPct val="100000"/>
              </a:lnSpc>
              <a:spcBef>
                <a:spcPts val="0"/>
              </a:spcBef>
              <a:spcAft>
                <a:spcPts val="0"/>
              </a:spcAft>
              <a:buClr>
                <a:schemeClr val="accent1"/>
              </a:buClr>
              <a:buSzPts val="5800"/>
              <a:buFont typeface="Roboto Slab"/>
              <a:buNone/>
              <a:tabLst/>
              <a:defRPr/>
            </a:pPr>
            <a:endParaRPr kumimoji="0" lang="en-IN" sz="2000" b="1" i="0" u="none" strike="noStrike" kern="0" cap="none" spc="0" normalizeH="0" baseline="0" noProof="0" dirty="0">
              <a:ln>
                <a:noFill/>
              </a:ln>
              <a:solidFill>
                <a:schemeClr val="accent1"/>
              </a:solidFill>
              <a:effectLst/>
              <a:uLnTx/>
              <a:uFillTx/>
              <a:latin typeface="Roboto Slab"/>
              <a:ea typeface="Roboto Slab"/>
              <a:cs typeface="Roboto Slab"/>
              <a:sym typeface="Roboto Slab"/>
            </a:endParaRPr>
          </a:p>
        </p:txBody>
      </p:sp>
      <p:sp>
        <p:nvSpPr>
          <p:cNvPr id="6" name="Google Shape;70;p12"/>
          <p:cNvSpPr txBox="1">
            <a:spLocks/>
          </p:cNvSpPr>
          <p:nvPr/>
        </p:nvSpPr>
        <p:spPr>
          <a:xfrm>
            <a:off x="1785918" y="3857634"/>
            <a:ext cx="5807400" cy="1159800"/>
          </a:xfrm>
          <a:prstGeom prst="rect">
            <a:avLst/>
          </a:prstGeom>
          <a:noFill/>
          <a:ln>
            <a:noFill/>
          </a:ln>
        </p:spPr>
        <p:txBody>
          <a:bodyPr spcFirstLastPara="1" wrap="square" lIns="91425" tIns="91425" rIns="91425" bIns="91425" anchor="ctr" anchorCtr="0">
            <a:noAutofit/>
          </a:bodyPr>
          <a:lstStyle/>
          <a:p>
            <a:pPr algn="ctr">
              <a:spcBef>
                <a:spcPts val="600"/>
              </a:spcBef>
            </a:pPr>
            <a:r>
              <a:rPr lang="en-IN" sz="2000" b="1" dirty="0" err="1" smtClean="0">
                <a:solidFill>
                  <a:srgbClr val="FF0000"/>
                </a:solidFill>
              </a:rPr>
              <a:t>Shivani</a:t>
            </a:r>
            <a:r>
              <a:rPr lang="en-IN" sz="2000" b="1" dirty="0" smtClean="0">
                <a:solidFill>
                  <a:srgbClr val="FF0000"/>
                </a:solidFill>
              </a:rPr>
              <a:t> </a:t>
            </a:r>
            <a:r>
              <a:rPr lang="en-IN" sz="2000" b="1" dirty="0" err="1" smtClean="0">
                <a:solidFill>
                  <a:srgbClr val="FF0000"/>
                </a:solidFill>
              </a:rPr>
              <a:t>Mishra</a:t>
            </a:r>
            <a:r>
              <a:rPr lang="en-IN" sz="2000" b="1" dirty="0" smtClean="0">
                <a:solidFill>
                  <a:srgbClr val="FF0000"/>
                </a:solidFill>
              </a:rPr>
              <a:t> </a:t>
            </a:r>
          </a:p>
          <a:p>
            <a:pPr algn="ctr">
              <a:spcBef>
                <a:spcPts val="600"/>
              </a:spcBef>
            </a:pPr>
            <a:r>
              <a:rPr lang="en-IN" sz="2000" b="1" dirty="0" smtClean="0"/>
              <a:t>Director</a:t>
            </a:r>
            <a:r>
              <a:rPr lang="en-IN" sz="2000" b="1" dirty="0" smtClean="0"/>
              <a:t>, Department of Social Work, </a:t>
            </a:r>
            <a:endParaRPr lang="en-IN" sz="2000" b="1" dirty="0" smtClean="0"/>
          </a:p>
          <a:p>
            <a:pPr algn="ctr">
              <a:spcBef>
                <a:spcPts val="600"/>
              </a:spcBef>
            </a:pPr>
            <a:r>
              <a:rPr lang="en-IN" sz="2000" b="1" dirty="0" err="1" smtClean="0"/>
              <a:t>Sardar</a:t>
            </a:r>
            <a:r>
              <a:rPr lang="en-IN" sz="2000" b="1" dirty="0" smtClean="0"/>
              <a:t> </a:t>
            </a:r>
            <a:r>
              <a:rPr lang="en-IN" sz="2000" b="1" dirty="0" smtClean="0"/>
              <a:t>Patel University, </a:t>
            </a:r>
            <a:r>
              <a:rPr lang="en-IN" sz="2000" b="1" dirty="0" err="1" smtClean="0"/>
              <a:t>Vallabh</a:t>
            </a:r>
            <a:r>
              <a:rPr lang="en-IN" sz="2000" b="1" dirty="0" smtClean="0"/>
              <a:t> </a:t>
            </a:r>
            <a:r>
              <a:rPr lang="en-IN" sz="2000" b="1" dirty="0" err="1" smtClean="0"/>
              <a:t>Vidyanagar</a:t>
            </a:r>
            <a:r>
              <a:rPr lang="en-IN" sz="2000" b="1" dirty="0" smtClean="0"/>
              <a:t>, </a:t>
            </a:r>
            <a:endParaRPr lang="en-IN" sz="2000" b="1" dirty="0" smtClean="0"/>
          </a:p>
          <a:p>
            <a:pPr algn="ctr">
              <a:spcBef>
                <a:spcPts val="600"/>
              </a:spcBef>
            </a:pPr>
            <a:r>
              <a:rPr lang="en-IN" sz="2000" b="1" dirty="0" smtClean="0"/>
              <a:t>Gujarat</a:t>
            </a:r>
            <a:r>
              <a:rPr lang="en-IN" sz="2000" b="1" dirty="0" smtClean="0"/>
              <a:t>, INDIA</a:t>
            </a:r>
          </a:p>
          <a:p>
            <a:pPr lvl="0">
              <a:spcBef>
                <a:spcPts val="600"/>
              </a:spcBef>
            </a:pPr>
            <a:endParaRPr lang="en-IN" sz="2000" b="1" dirty="0">
              <a:solidFill>
                <a:srgbClr val="FF0000"/>
              </a:solidFill>
            </a:endParaRPr>
          </a:p>
        </p:txBody>
      </p:sp>
      <p:pic>
        <p:nvPicPr>
          <p:cNvPr id="1029" name="Picture 5"/>
          <p:cNvPicPr>
            <a:picLocks noChangeAspect="1" noChangeArrowheads="1"/>
          </p:cNvPicPr>
          <p:nvPr/>
        </p:nvPicPr>
        <p:blipFill>
          <a:blip r:embed="rId5"/>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tx1"/>
                </a:solidFill>
                <a:latin typeface="Calibri" pitchFamily="34" charset="0"/>
              </a:rPr>
              <a:t>Framework </a:t>
            </a:r>
            <a:endParaRPr lang="en-US" b="1" dirty="0">
              <a:solidFill>
                <a:schemeClr val="tx1"/>
              </a:solidFill>
              <a:latin typeface="Calibri" pitchFamily="34" charset="0"/>
            </a:endParaRPr>
          </a:p>
        </p:txBody>
      </p:sp>
      <p:sp>
        <p:nvSpPr>
          <p:cNvPr id="4" name="Rounded Rectangle 3"/>
          <p:cNvSpPr/>
          <p:nvPr/>
        </p:nvSpPr>
        <p:spPr>
          <a:xfrm>
            <a:off x="914400" y="2171700"/>
            <a:ext cx="1981200"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dirty="0" smtClean="0">
                <a:latin typeface="Calibri" pitchFamily="34" charset="0"/>
              </a:rPr>
              <a:t>Encourage</a:t>
            </a:r>
            <a:r>
              <a:rPr lang="en-US" sz="2400" dirty="0" smtClean="0">
                <a:latin typeface="Bahnschrift Condensed" pitchFamily="34" charset="0"/>
              </a:rPr>
              <a:t> </a:t>
            </a:r>
            <a:endParaRPr lang="en-US" sz="2400" dirty="0">
              <a:latin typeface="Bahnschrift Condensed" pitchFamily="34" charset="0"/>
            </a:endParaRPr>
          </a:p>
        </p:txBody>
      </p:sp>
      <p:sp>
        <p:nvSpPr>
          <p:cNvPr id="5" name="Rounded Rectangle 4"/>
          <p:cNvSpPr/>
          <p:nvPr/>
        </p:nvSpPr>
        <p:spPr>
          <a:xfrm>
            <a:off x="2895600" y="2514603"/>
            <a:ext cx="1447800" cy="34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6" name="Rounded Rectangle 5"/>
          <p:cNvSpPr/>
          <p:nvPr/>
        </p:nvSpPr>
        <p:spPr>
          <a:xfrm>
            <a:off x="5181600" y="1200150"/>
            <a:ext cx="2057400" cy="800100"/>
          </a:xfrm>
          <a:prstGeom prst="roundRect">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r>
              <a:rPr lang="en-US" sz="2700" dirty="0" smtClean="0">
                <a:latin typeface="Calibri" pitchFamily="34" charset="0"/>
              </a:rPr>
              <a:t>Quality of Education </a:t>
            </a:r>
            <a:endParaRPr lang="en-US" sz="2700" dirty="0">
              <a:latin typeface="Calibri" pitchFamily="34" charset="0"/>
            </a:endParaRPr>
          </a:p>
        </p:txBody>
      </p:sp>
      <p:sp>
        <p:nvSpPr>
          <p:cNvPr id="7" name="Rounded Rectangle 6"/>
          <p:cNvSpPr/>
          <p:nvPr/>
        </p:nvSpPr>
        <p:spPr>
          <a:xfrm>
            <a:off x="5240655" y="3257550"/>
            <a:ext cx="2133600" cy="914400"/>
          </a:xfrm>
          <a:prstGeom prst="roundRect">
            <a:avLst/>
          </a:prstGeom>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r>
              <a:rPr lang="en-US" sz="2700" dirty="0" smtClean="0">
                <a:latin typeface="Calibri" pitchFamily="34" charset="0"/>
              </a:rPr>
              <a:t>Life Skill Education </a:t>
            </a:r>
            <a:endParaRPr lang="en-US" sz="2700" dirty="0">
              <a:latin typeface="Calibri" pitchFamily="34" charset="0"/>
            </a:endParaRPr>
          </a:p>
        </p:txBody>
      </p:sp>
      <p:cxnSp>
        <p:nvCxnSpPr>
          <p:cNvPr id="9" name="Straight Arrow Connector 8"/>
          <p:cNvCxnSpPr>
            <a:stCxn id="5" idx="3"/>
            <a:endCxn id="6" idx="1"/>
          </p:cNvCxnSpPr>
          <p:nvPr/>
        </p:nvCxnSpPr>
        <p:spPr>
          <a:xfrm flipV="1">
            <a:off x="4343400" y="1600200"/>
            <a:ext cx="838200" cy="9315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a:stCxn id="5" idx="3"/>
            <a:endCxn id="7" idx="1"/>
          </p:cNvCxnSpPr>
          <p:nvPr/>
        </p:nvCxnSpPr>
        <p:spPr>
          <a:xfrm>
            <a:off x="4343400" y="2531748"/>
            <a:ext cx="897255" cy="11830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6210300" y="2000250"/>
            <a:ext cx="38100" cy="12573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4869180" y="2457451"/>
            <a:ext cx="1483043" cy="484748"/>
          </a:xfrm>
          <a:prstGeom prst="rect">
            <a:avLst/>
          </a:prstGeom>
          <a:noFill/>
        </p:spPr>
        <p:txBody>
          <a:bodyPr wrap="square" lIns="68580" tIns="34290" rIns="68580" bIns="34290" rtlCol="0">
            <a:spAutoFit/>
          </a:bodyPr>
          <a:lstStyle/>
          <a:p>
            <a:pPr algn="ctr"/>
            <a:r>
              <a:rPr lang="en-US" sz="2700" i="1" dirty="0" smtClean="0"/>
              <a:t>through</a:t>
            </a:r>
            <a:endParaRPr lang="en-US" sz="2700" i="1" dirty="0"/>
          </a:p>
        </p:txBody>
      </p:sp>
      <p:sp>
        <p:nvSpPr>
          <p:cNvPr id="16" name="Date Placeholder 15"/>
          <p:cNvSpPr>
            <a:spLocks noGrp="1"/>
          </p:cNvSpPr>
          <p:nvPr>
            <p:ph type="dt" sz="half" idx="10"/>
          </p:nvPr>
        </p:nvSpPr>
        <p:spPr/>
        <p:txBody>
          <a:bodyPr/>
          <a:lstStyle/>
          <a:p>
            <a:endParaRPr lang="en-US"/>
          </a:p>
        </p:txBody>
      </p:sp>
      <p:sp>
        <p:nvSpPr>
          <p:cNvPr id="17" name="Slide Number Placeholder 16"/>
          <p:cNvSpPr>
            <a:spLocks noGrp="1"/>
          </p:cNvSpPr>
          <p:nvPr>
            <p:ph type="sldNum" sz="quarter" idx="12"/>
          </p:nvPr>
        </p:nvSpPr>
        <p:spPr/>
        <p:txBody>
          <a:bodyPr/>
          <a:lstStyle/>
          <a:p>
            <a:fld id="{8D85ABD7-13F5-4022-B0BE-A42311CF7076}" type="slidenum">
              <a:rPr lang="en-US" smtClean="0"/>
              <a:pPr/>
              <a:t>10</a:t>
            </a:fld>
            <a:endParaRPr lang="en-US"/>
          </a:p>
        </p:txBody>
      </p:sp>
      <p:sp>
        <p:nvSpPr>
          <p:cNvPr id="18" name="Footer Placeholder 17"/>
          <p:cNvSpPr>
            <a:spLocks noGrp="1"/>
          </p:cNvSpPr>
          <p:nvPr>
            <p:ph type="ftr" sz="quarter" idx="11"/>
          </p:nvPr>
        </p:nvSpPr>
        <p:spPr/>
        <p:txBody>
          <a:bodyPr/>
          <a:lstStyle/>
          <a:p>
            <a:r>
              <a:rPr lang="en-US" smtClean="0"/>
              <a:t>Sardar Patel University, Gujarat, India</a:t>
            </a:r>
            <a:endParaRPr lang="en-US"/>
          </a:p>
        </p:txBody>
      </p:sp>
      <p:pic>
        <p:nvPicPr>
          <p:cNvPr id="19" name="Picture 2"/>
          <p:cNvPicPr>
            <a:picLocks noChangeAspect="1" noChangeArrowheads="1"/>
          </p:cNvPicPr>
          <p:nvPr/>
        </p:nvPicPr>
        <p:blipFill>
          <a:blip r:embed="rId2"/>
          <a:srcRect/>
          <a:stretch>
            <a:fillRect/>
          </a:stretch>
        </p:blipFill>
        <p:spPr bwMode="auto">
          <a:xfrm>
            <a:off x="8429652" y="-17"/>
            <a:ext cx="714380" cy="717570"/>
          </a:xfrm>
          <a:prstGeom prst="rect">
            <a:avLst/>
          </a:prstGeom>
          <a:noFill/>
          <a:ln w="9525">
            <a:noFill/>
            <a:miter lim="800000"/>
            <a:headEnd/>
            <a:tailEnd/>
          </a:ln>
          <a:effectLst/>
        </p:spPr>
      </p:pic>
      <p:pic>
        <p:nvPicPr>
          <p:cNvPr id="20" name="Picture 5"/>
          <p:cNvPicPr>
            <a:picLocks noChangeAspect="1" noChangeArrowheads="1"/>
          </p:cNvPicPr>
          <p:nvPr/>
        </p:nvPicPr>
        <p:blipFill>
          <a:blip r:embed="rId3"/>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428728" y="857238"/>
            <a:ext cx="7169379" cy="235745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6000" dirty="0" smtClean="0">
                <a:solidFill>
                  <a:srgbClr val="FF0000"/>
                </a:solidFill>
              </a:rPr>
              <a:t>3</a:t>
            </a:r>
            <a:endParaRPr sz="6000">
              <a:solidFill>
                <a:schemeClr val="accent4"/>
              </a:solidFill>
            </a:endParaRPr>
          </a:p>
          <a:p>
            <a:pPr lvl="0"/>
            <a:r>
              <a:rPr lang="en-IN" dirty="0" smtClean="0"/>
              <a:t>Methods, techniques, or modes of inquiry</a:t>
            </a:r>
            <a:endParaRPr/>
          </a:p>
        </p:txBody>
      </p:sp>
      <p:pic>
        <p:nvPicPr>
          <p:cNvPr id="5" name="Picture 2"/>
          <p:cNvPicPr>
            <a:picLocks noChangeAspect="1" noChangeArrowheads="1"/>
          </p:cNvPicPr>
          <p:nvPr/>
        </p:nvPicPr>
        <p:blipFill>
          <a:blip r:embed="rId3"/>
          <a:srcRect/>
          <a:stretch>
            <a:fillRect/>
          </a:stretch>
        </p:blipFill>
        <p:spPr bwMode="auto">
          <a:xfrm>
            <a:off x="8429652" y="-17"/>
            <a:ext cx="714380" cy="71757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00034" y="1085850"/>
            <a:ext cx="8186766" cy="3429000"/>
          </a:xfrm>
        </p:spPr>
        <p:txBody>
          <a:bodyPr/>
          <a:lstStyle/>
          <a:p>
            <a:endParaRPr lang="en-IN" dirty="0" smtClean="0"/>
          </a:p>
          <a:p>
            <a:pPr marL="0" indent="0" algn="just">
              <a:buNone/>
            </a:pPr>
            <a:r>
              <a:rPr lang="en-IN" sz="4000" dirty="0" smtClean="0"/>
              <a:t>The methods used are those developed by Rawal (2012; 2020) in life-skills education.</a:t>
            </a:r>
            <a:endParaRPr lang="en-IN" sz="4000" dirty="0"/>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8D85ABD7-13F5-4022-B0BE-A42311CF7076}" type="slidenum">
              <a:rPr lang="en-US" smtClean="0"/>
              <a:pPr/>
              <a:t>12</a:t>
            </a:fld>
            <a:endParaRPr lang="en-US"/>
          </a:p>
        </p:txBody>
      </p:sp>
      <p:sp>
        <p:nvSpPr>
          <p:cNvPr id="10" name="Footer Placeholder 9"/>
          <p:cNvSpPr>
            <a:spLocks noGrp="1"/>
          </p:cNvSpPr>
          <p:nvPr>
            <p:ph type="ftr" sz="quarter" idx="11"/>
          </p:nvPr>
        </p:nvSpPr>
        <p:spPr/>
        <p:txBody>
          <a:bodyPr/>
          <a:lstStyle/>
          <a:p>
            <a:r>
              <a:rPr lang="en-US" smtClean="0"/>
              <a:t>Sardar Patel University, Gujarat, India</a:t>
            </a:r>
            <a:endParaRPr lang="en-US"/>
          </a:p>
        </p:txBody>
      </p:sp>
      <p:pic>
        <p:nvPicPr>
          <p:cNvPr id="11" name="Picture 2"/>
          <p:cNvPicPr>
            <a:picLocks noChangeAspect="1" noChangeArrowheads="1"/>
          </p:cNvPicPr>
          <p:nvPr/>
        </p:nvPicPr>
        <p:blipFill>
          <a:blip r:embed="rId2"/>
          <a:srcRect/>
          <a:stretch>
            <a:fillRect/>
          </a:stretch>
        </p:blipFill>
        <p:spPr bwMode="auto">
          <a:xfrm>
            <a:off x="8429652" y="-17"/>
            <a:ext cx="714380" cy="717570"/>
          </a:xfrm>
          <a:prstGeom prst="rect">
            <a:avLst/>
          </a:prstGeom>
          <a:noFill/>
          <a:ln w="9525">
            <a:noFill/>
            <a:miter lim="800000"/>
            <a:headEnd/>
            <a:tailEnd/>
          </a:ln>
          <a:effectLst/>
        </p:spPr>
      </p:pic>
      <p:pic>
        <p:nvPicPr>
          <p:cNvPr id="12" name="Picture 5"/>
          <p:cNvPicPr>
            <a:picLocks noChangeAspect="1" noChangeArrowheads="1"/>
          </p:cNvPicPr>
          <p:nvPr/>
        </p:nvPicPr>
        <p:blipFill>
          <a:blip r:embed="rId3"/>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428728" y="1357304"/>
            <a:ext cx="7169379" cy="171451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6000" dirty="0" smtClean="0">
                <a:solidFill>
                  <a:srgbClr val="FF0000"/>
                </a:solidFill>
              </a:rPr>
              <a:t>4</a:t>
            </a:r>
            <a:endParaRPr sz="6000">
              <a:solidFill>
                <a:schemeClr val="accent4"/>
              </a:solidFill>
            </a:endParaRPr>
          </a:p>
          <a:p>
            <a:pPr marL="0" lvl="0" indent="0" algn="l" rtl="0">
              <a:spcBef>
                <a:spcPts val="0"/>
              </a:spcBef>
              <a:spcAft>
                <a:spcPts val="0"/>
              </a:spcAft>
              <a:buNone/>
            </a:pPr>
            <a:r>
              <a:rPr lang="en" dirty="0" smtClean="0"/>
              <a:t>Results</a:t>
            </a:r>
            <a:endParaRPr/>
          </a:p>
        </p:txBody>
      </p:sp>
      <p:pic>
        <p:nvPicPr>
          <p:cNvPr id="4" name="Picture 2"/>
          <p:cNvPicPr>
            <a:picLocks noChangeAspect="1" noChangeArrowheads="1"/>
          </p:cNvPicPr>
          <p:nvPr/>
        </p:nvPicPr>
        <p:blipFill>
          <a:blip r:embed="rId3"/>
          <a:srcRect/>
          <a:stretch>
            <a:fillRect/>
          </a:stretch>
        </p:blipFill>
        <p:spPr bwMode="auto">
          <a:xfrm>
            <a:off x="8429652" y="-17"/>
            <a:ext cx="714380" cy="717570"/>
          </a:xfrm>
          <a:prstGeom prst="rect">
            <a:avLst/>
          </a:prstGeom>
          <a:noFill/>
          <a:ln w="9525">
            <a:noFill/>
            <a:miter lim="800000"/>
            <a:headEnd/>
            <a:tailEnd/>
          </a:ln>
          <a:effectLst/>
        </p:spPr>
      </p:pic>
      <p:pic>
        <p:nvPicPr>
          <p:cNvPr id="5" name="Picture 5"/>
          <p:cNvPicPr>
            <a:picLocks noChangeAspect="1" noChangeArrowheads="1"/>
          </p:cNvPicPr>
          <p:nvPr/>
        </p:nvPicPr>
        <p:blipFill>
          <a:blip r:embed="rId4"/>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1071538" y="142858"/>
            <a:ext cx="7215238" cy="4786346"/>
          </a:xfrm>
        </p:spPr>
        <p:txBody>
          <a:bodyPr/>
          <a:lstStyle/>
          <a:p>
            <a:pPr algn="just">
              <a:buNone/>
            </a:pPr>
            <a:r>
              <a:rPr lang="en-IN" sz="2800" dirty="0" smtClean="0"/>
              <a:t>The results include evidence of learning from a 72 hour programme of training in life skills education to understand and to teach it. </a:t>
            </a:r>
          </a:p>
          <a:p>
            <a:pPr algn="just">
              <a:buNone/>
            </a:pPr>
            <a:r>
              <a:rPr lang="en-IN" sz="2800" dirty="0" smtClean="0"/>
              <a:t>The results include an evidence-based explanation of how I link my practice with theory and theory with practice. They include an explanation of my learning how to take risk and realising how risk-taking as an important aspect of creative thinking in the generation of a living-educational-theory.</a:t>
            </a:r>
            <a:endParaRPr lang="en-IN" sz="2800" dirty="0"/>
          </a:p>
        </p:txBody>
      </p:sp>
      <p:sp>
        <p:nvSpPr>
          <p:cNvPr id="9" name="Slide Number Placeholder 8"/>
          <p:cNvSpPr>
            <a:spLocks noGrp="1"/>
          </p:cNvSpPr>
          <p:nvPr>
            <p:ph type="sldNum" sz="quarter" idx="12"/>
          </p:nvPr>
        </p:nvSpPr>
        <p:spPr/>
        <p:txBody>
          <a:bodyPr/>
          <a:lstStyle/>
          <a:p>
            <a:fld id="{8D85ABD7-13F5-4022-B0BE-A42311CF7076}" type="slidenum">
              <a:rPr lang="en-US" smtClean="0"/>
              <a:pPr/>
              <a:t>14</a:t>
            </a:fld>
            <a:endParaRPr lang="en-US"/>
          </a:p>
        </p:txBody>
      </p:sp>
      <p:pic>
        <p:nvPicPr>
          <p:cNvPr id="11" name="Picture 2"/>
          <p:cNvPicPr>
            <a:picLocks noChangeAspect="1" noChangeArrowheads="1"/>
          </p:cNvPicPr>
          <p:nvPr/>
        </p:nvPicPr>
        <p:blipFill>
          <a:blip r:embed="rId2"/>
          <a:srcRect/>
          <a:stretch>
            <a:fillRect/>
          </a:stretch>
        </p:blipFill>
        <p:spPr bwMode="auto">
          <a:xfrm>
            <a:off x="8429652" y="-17"/>
            <a:ext cx="714380" cy="717570"/>
          </a:xfrm>
          <a:prstGeom prst="rect">
            <a:avLst/>
          </a:prstGeom>
          <a:noFill/>
          <a:ln w="9525">
            <a:noFill/>
            <a:miter lim="800000"/>
            <a:headEnd/>
            <a:tailEnd/>
          </a:ln>
          <a:effectLst/>
        </p:spPr>
      </p:pic>
      <p:pic>
        <p:nvPicPr>
          <p:cNvPr id="12" name="Picture 5"/>
          <p:cNvPicPr>
            <a:picLocks noChangeAspect="1" noChangeArrowheads="1"/>
          </p:cNvPicPr>
          <p:nvPr/>
        </p:nvPicPr>
        <p:blipFill>
          <a:blip r:embed="rId3"/>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428728" y="1571618"/>
            <a:ext cx="7169379" cy="121444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6000" dirty="0" smtClean="0">
                <a:solidFill>
                  <a:srgbClr val="FF0000"/>
                </a:solidFill>
              </a:rPr>
              <a:t>5</a:t>
            </a:r>
            <a:endParaRPr sz="6000">
              <a:solidFill>
                <a:schemeClr val="accent4"/>
              </a:solidFill>
            </a:endParaRPr>
          </a:p>
          <a:p>
            <a:pPr marL="0" lvl="0" indent="0" algn="l" rtl="0">
              <a:spcBef>
                <a:spcPts val="0"/>
              </a:spcBef>
              <a:spcAft>
                <a:spcPts val="0"/>
              </a:spcAft>
              <a:buNone/>
            </a:pPr>
            <a:r>
              <a:rPr lang="en" dirty="0" smtClean="0"/>
              <a:t>Significance </a:t>
            </a:r>
            <a:endParaRPr/>
          </a:p>
        </p:txBody>
      </p:sp>
      <p:pic>
        <p:nvPicPr>
          <p:cNvPr id="5" name="Picture 2"/>
          <p:cNvPicPr>
            <a:picLocks noChangeAspect="1" noChangeArrowheads="1"/>
          </p:cNvPicPr>
          <p:nvPr/>
        </p:nvPicPr>
        <p:blipFill>
          <a:blip r:embed="rId3"/>
          <a:srcRect/>
          <a:stretch>
            <a:fillRect/>
          </a:stretch>
        </p:blipFill>
        <p:spPr bwMode="auto">
          <a:xfrm>
            <a:off x="8429652" y="-17"/>
            <a:ext cx="714380" cy="71757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p:nvPr/>
        </p:nvSpPr>
        <p:spPr>
          <a:xfrm>
            <a:off x="4738600" y="1668322"/>
            <a:ext cx="2877300" cy="28569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txBox="1">
            <a:spLocks noGrp="1"/>
          </p:cNvSpPr>
          <p:nvPr>
            <p:ph type="title"/>
          </p:nvPr>
        </p:nvSpPr>
        <p:spPr>
          <a:xfrm>
            <a:off x="928662" y="714362"/>
            <a:ext cx="7357386" cy="702600"/>
          </a:xfrm>
          <a:prstGeom prst="rect">
            <a:avLst/>
          </a:prstGeom>
        </p:spPr>
        <p:txBody>
          <a:bodyPr spcFirstLastPara="1" wrap="square" lIns="91425" tIns="91425" rIns="91425" bIns="91425" anchor="b" anchorCtr="0">
            <a:noAutofit/>
          </a:bodyPr>
          <a:lstStyle/>
          <a:p>
            <a:pPr lvl="0"/>
            <a:r>
              <a:rPr lang="en-IN" dirty="0" smtClean="0"/>
              <a:t>How can we individually and collectively demonstrate greater care about what happens in our society and in educational institutions? </a:t>
            </a:r>
          </a:p>
        </p:txBody>
      </p:sp>
      <p:sp>
        <p:nvSpPr>
          <p:cNvPr id="151" name="Google Shape;151;p21"/>
          <p:cNvSpPr txBox="1">
            <a:spLocks noGrp="1"/>
          </p:cNvSpPr>
          <p:nvPr>
            <p:ph type="body" idx="1"/>
          </p:nvPr>
        </p:nvSpPr>
        <p:spPr>
          <a:xfrm>
            <a:off x="786150" y="1504950"/>
            <a:ext cx="3651000" cy="2206800"/>
          </a:xfrm>
          <a:prstGeom prst="rect">
            <a:avLst/>
          </a:prstGeom>
        </p:spPr>
        <p:txBody>
          <a:bodyPr spcFirstLastPara="1" wrap="square" lIns="91425" tIns="91425" rIns="91425" bIns="91425" anchor="t" anchorCtr="0">
            <a:noAutofit/>
          </a:bodyPr>
          <a:lstStyle/>
          <a:p>
            <a:pPr marL="0" lvl="0" indent="0">
              <a:buNone/>
            </a:pPr>
            <a:r>
              <a:rPr lang="en-US" dirty="0" smtClean="0"/>
              <a:t>My culture of inquiry(Delong, 2015) where I welcomed the climate of trust of preschool children and validation by my colleagues, my mentor </a:t>
            </a:r>
            <a:r>
              <a:rPr lang="en-US" dirty="0" err="1" smtClean="0"/>
              <a:t>Swaroop</a:t>
            </a:r>
            <a:r>
              <a:rPr lang="en-US" dirty="0" smtClean="0"/>
              <a:t> </a:t>
            </a:r>
            <a:r>
              <a:rPr lang="en-US" dirty="0" err="1" smtClean="0"/>
              <a:t>Rawal</a:t>
            </a:r>
            <a:endParaRPr/>
          </a:p>
        </p:txBody>
      </p:sp>
      <p:cxnSp>
        <p:nvCxnSpPr>
          <p:cNvPr id="153" name="Google Shape;153;p21"/>
          <p:cNvCxnSpPr/>
          <p:nvPr/>
        </p:nvCxnSpPr>
        <p:spPr>
          <a:xfrm rot="10800000" flipH="1">
            <a:off x="6793191" y="367851"/>
            <a:ext cx="638700" cy="1419600"/>
          </a:xfrm>
          <a:prstGeom prst="straightConnector1">
            <a:avLst/>
          </a:prstGeom>
          <a:noFill/>
          <a:ln w="9525" cap="flat" cmpd="sng">
            <a:solidFill>
              <a:srgbClr val="CFD8DC"/>
            </a:solidFill>
            <a:prstDash val="solid"/>
            <a:round/>
            <a:headEnd type="none" w="med" len="med"/>
            <a:tailEnd type="none" w="med" len="med"/>
          </a:ln>
        </p:spPr>
      </p:cxnSp>
      <p:cxnSp>
        <p:nvCxnSpPr>
          <p:cNvPr id="154" name="Google Shape;154;p21"/>
          <p:cNvCxnSpPr/>
          <p:nvPr/>
        </p:nvCxnSpPr>
        <p:spPr>
          <a:xfrm rot="10800000" flipH="1">
            <a:off x="7194765" y="1515796"/>
            <a:ext cx="1377600" cy="570900"/>
          </a:xfrm>
          <a:prstGeom prst="straightConnector1">
            <a:avLst/>
          </a:prstGeom>
          <a:noFill/>
          <a:ln w="9525" cap="flat" cmpd="sng">
            <a:solidFill>
              <a:srgbClr val="CFD8DC"/>
            </a:solidFill>
            <a:prstDash val="solid"/>
            <a:round/>
            <a:headEnd type="none" w="med" len="med"/>
            <a:tailEnd type="none" w="med" len="med"/>
          </a:ln>
        </p:spPr>
      </p:cxnSp>
      <p:cxnSp>
        <p:nvCxnSpPr>
          <p:cNvPr id="155" name="Google Shape;155;p21"/>
          <p:cNvCxnSpPr/>
          <p:nvPr/>
        </p:nvCxnSpPr>
        <p:spPr>
          <a:xfrm rot="10800000" flipH="1">
            <a:off x="7068779" y="1169826"/>
            <a:ext cx="716400" cy="806100"/>
          </a:xfrm>
          <a:prstGeom prst="straightConnector1">
            <a:avLst/>
          </a:prstGeom>
          <a:noFill/>
          <a:ln w="9525" cap="flat" cmpd="sng">
            <a:solidFill>
              <a:srgbClr val="CFD8DC"/>
            </a:solidFill>
            <a:prstDash val="solid"/>
            <a:round/>
            <a:headEnd type="none" w="med" len="med"/>
            <a:tailEnd type="none" w="med" len="med"/>
          </a:ln>
        </p:spPr>
      </p:cxnSp>
      <p:pic>
        <p:nvPicPr>
          <p:cNvPr id="11" name="Picture 10"/>
          <p:cNvPicPr/>
          <p:nvPr/>
        </p:nvPicPr>
        <p:blipFill>
          <a:blip r:embed="rId3" cstate="print"/>
          <a:srcRect/>
          <a:stretch>
            <a:fillRect/>
          </a:stretch>
        </p:blipFill>
        <p:spPr bwMode="auto">
          <a:xfrm>
            <a:off x="5143504" y="2357436"/>
            <a:ext cx="2966635" cy="1665027"/>
          </a:xfrm>
          <a:prstGeom prst="rect">
            <a:avLst/>
          </a:prstGeom>
          <a:noFill/>
          <a:ln w="9525">
            <a:noFill/>
            <a:miter lim="800000"/>
            <a:headEnd/>
            <a:tailEnd/>
          </a:ln>
        </p:spPr>
      </p:pic>
      <p:sp>
        <p:nvSpPr>
          <p:cNvPr id="12" name="Slide Number Placeholder 1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pic>
        <p:nvPicPr>
          <p:cNvPr id="13" name="Picture 2"/>
          <p:cNvPicPr>
            <a:picLocks noChangeAspect="1" noChangeArrowheads="1"/>
          </p:cNvPicPr>
          <p:nvPr/>
        </p:nvPicPr>
        <p:blipFill>
          <a:blip r:embed="rId4"/>
          <a:srcRect/>
          <a:stretch>
            <a:fillRect/>
          </a:stretch>
        </p:blipFill>
        <p:spPr bwMode="auto">
          <a:xfrm>
            <a:off x="8429652" y="-17"/>
            <a:ext cx="714380" cy="717570"/>
          </a:xfrm>
          <a:prstGeom prst="rect">
            <a:avLst/>
          </a:prstGeom>
          <a:noFill/>
          <a:ln w="9525">
            <a:noFill/>
            <a:miter lim="800000"/>
            <a:headEnd/>
            <a:tailEnd/>
          </a:ln>
          <a:effectLst/>
        </p:spPr>
      </p:pic>
      <p:pic>
        <p:nvPicPr>
          <p:cNvPr id="14" name="Picture 5"/>
          <p:cNvPicPr>
            <a:picLocks noChangeAspect="1" noChangeArrowheads="1"/>
          </p:cNvPicPr>
          <p:nvPr/>
        </p:nvPicPr>
        <p:blipFill>
          <a:blip r:embed="rId5"/>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p:nvPr/>
        </p:nvSpPr>
        <p:spPr>
          <a:xfrm>
            <a:off x="4738600" y="1668322"/>
            <a:ext cx="2877300" cy="28569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txBox="1">
            <a:spLocks noGrp="1"/>
          </p:cNvSpPr>
          <p:nvPr>
            <p:ph type="title"/>
          </p:nvPr>
        </p:nvSpPr>
        <p:spPr>
          <a:xfrm>
            <a:off x="928662" y="714362"/>
            <a:ext cx="7357386" cy="702600"/>
          </a:xfrm>
          <a:prstGeom prst="rect">
            <a:avLst/>
          </a:prstGeom>
        </p:spPr>
        <p:txBody>
          <a:bodyPr spcFirstLastPara="1" wrap="square" lIns="91425" tIns="91425" rIns="91425" bIns="91425" anchor="b" anchorCtr="0">
            <a:noAutofit/>
          </a:bodyPr>
          <a:lstStyle/>
          <a:p>
            <a:pPr lvl="0"/>
            <a:r>
              <a:rPr lang="en-IN" dirty="0" smtClean="0"/>
              <a:t>How can we individually and collectively demonstrate greater care about what happens in our society and in educational institutions? </a:t>
            </a:r>
          </a:p>
        </p:txBody>
      </p:sp>
      <p:sp>
        <p:nvSpPr>
          <p:cNvPr id="151" name="Google Shape;151;p21"/>
          <p:cNvSpPr txBox="1">
            <a:spLocks noGrp="1"/>
          </p:cNvSpPr>
          <p:nvPr>
            <p:ph type="body" idx="1"/>
          </p:nvPr>
        </p:nvSpPr>
        <p:spPr>
          <a:xfrm>
            <a:off x="786150" y="1504950"/>
            <a:ext cx="3651000" cy="2206800"/>
          </a:xfrm>
          <a:prstGeom prst="rect">
            <a:avLst/>
          </a:prstGeom>
        </p:spPr>
        <p:txBody>
          <a:bodyPr spcFirstLastPara="1" wrap="square" lIns="91425" tIns="91425" rIns="91425" bIns="91425" anchor="t" anchorCtr="0">
            <a:noAutofit/>
          </a:bodyPr>
          <a:lstStyle/>
          <a:p>
            <a:pPr marL="0" lvl="0" indent="0">
              <a:buNone/>
            </a:pPr>
            <a:r>
              <a:rPr lang="en-IN" dirty="0" smtClean="0"/>
              <a:t>Jackie Delong, a person who helped me to work on to understand my culture of inquiry. It is democratic process we have worked on to have more understanding of the theory as well as thoughts.</a:t>
            </a:r>
            <a:endParaRPr/>
          </a:p>
        </p:txBody>
      </p:sp>
      <p:cxnSp>
        <p:nvCxnSpPr>
          <p:cNvPr id="153" name="Google Shape;153;p21"/>
          <p:cNvCxnSpPr/>
          <p:nvPr/>
        </p:nvCxnSpPr>
        <p:spPr>
          <a:xfrm rot="10800000" flipH="1">
            <a:off x="6793191" y="367851"/>
            <a:ext cx="638700" cy="1419600"/>
          </a:xfrm>
          <a:prstGeom prst="straightConnector1">
            <a:avLst/>
          </a:prstGeom>
          <a:noFill/>
          <a:ln w="9525" cap="flat" cmpd="sng">
            <a:solidFill>
              <a:srgbClr val="CFD8DC"/>
            </a:solidFill>
            <a:prstDash val="solid"/>
            <a:round/>
            <a:headEnd type="none" w="med" len="med"/>
            <a:tailEnd type="none" w="med" len="med"/>
          </a:ln>
        </p:spPr>
      </p:cxnSp>
      <p:cxnSp>
        <p:nvCxnSpPr>
          <p:cNvPr id="154" name="Google Shape;154;p21"/>
          <p:cNvCxnSpPr/>
          <p:nvPr/>
        </p:nvCxnSpPr>
        <p:spPr>
          <a:xfrm rot="10800000" flipH="1">
            <a:off x="7194765" y="1515796"/>
            <a:ext cx="1377600" cy="570900"/>
          </a:xfrm>
          <a:prstGeom prst="straightConnector1">
            <a:avLst/>
          </a:prstGeom>
          <a:noFill/>
          <a:ln w="9525" cap="flat" cmpd="sng">
            <a:solidFill>
              <a:srgbClr val="CFD8DC"/>
            </a:solidFill>
            <a:prstDash val="solid"/>
            <a:round/>
            <a:headEnd type="none" w="med" len="med"/>
            <a:tailEnd type="none" w="med" len="med"/>
          </a:ln>
        </p:spPr>
      </p:cxnSp>
      <p:cxnSp>
        <p:nvCxnSpPr>
          <p:cNvPr id="155" name="Google Shape;155;p21"/>
          <p:cNvCxnSpPr/>
          <p:nvPr/>
        </p:nvCxnSpPr>
        <p:spPr>
          <a:xfrm rot="10800000" flipH="1">
            <a:off x="7068779" y="1169826"/>
            <a:ext cx="716400" cy="806100"/>
          </a:xfrm>
          <a:prstGeom prst="straightConnector1">
            <a:avLst/>
          </a:prstGeom>
          <a:noFill/>
          <a:ln w="9525" cap="flat" cmpd="sng">
            <a:solidFill>
              <a:srgbClr val="CFD8DC"/>
            </a:solidFill>
            <a:prstDash val="solid"/>
            <a:round/>
            <a:headEnd type="none" w="med" len="med"/>
            <a:tailEnd type="none" w="med" len="med"/>
          </a:ln>
        </p:spPr>
      </p:cxnSp>
      <p:pic>
        <p:nvPicPr>
          <p:cNvPr id="10" name="Picture 9"/>
          <p:cNvPicPr/>
          <p:nvPr/>
        </p:nvPicPr>
        <p:blipFill>
          <a:blip r:embed="rId3" cstate="print"/>
          <a:srcRect/>
          <a:stretch>
            <a:fillRect/>
          </a:stretch>
        </p:blipFill>
        <p:spPr bwMode="auto">
          <a:xfrm>
            <a:off x="4500562" y="2143122"/>
            <a:ext cx="4198108" cy="2361063"/>
          </a:xfrm>
          <a:prstGeom prst="rect">
            <a:avLst/>
          </a:prstGeom>
          <a:noFill/>
          <a:ln w="9525">
            <a:noFill/>
            <a:miter lim="800000"/>
            <a:headEnd/>
            <a:tailEnd/>
          </a:ln>
        </p:spPr>
      </p:pic>
      <p:sp>
        <p:nvSpPr>
          <p:cNvPr id="12" name="Slide Number Placeholder 1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pic>
        <p:nvPicPr>
          <p:cNvPr id="13" name="Picture 2"/>
          <p:cNvPicPr>
            <a:picLocks noChangeAspect="1" noChangeArrowheads="1"/>
          </p:cNvPicPr>
          <p:nvPr/>
        </p:nvPicPr>
        <p:blipFill>
          <a:blip r:embed="rId4"/>
          <a:srcRect/>
          <a:stretch>
            <a:fillRect/>
          </a:stretch>
        </p:blipFill>
        <p:spPr bwMode="auto">
          <a:xfrm>
            <a:off x="8429652" y="-17"/>
            <a:ext cx="714380" cy="717570"/>
          </a:xfrm>
          <a:prstGeom prst="rect">
            <a:avLst/>
          </a:prstGeom>
          <a:noFill/>
          <a:ln w="9525">
            <a:noFill/>
            <a:miter lim="800000"/>
            <a:headEnd/>
            <a:tailEnd/>
          </a:ln>
          <a:effectLst/>
        </p:spPr>
      </p:pic>
      <p:pic>
        <p:nvPicPr>
          <p:cNvPr id="14" name="Picture 5"/>
          <p:cNvPicPr>
            <a:picLocks noChangeAspect="1" noChangeArrowheads="1"/>
          </p:cNvPicPr>
          <p:nvPr/>
        </p:nvPicPr>
        <p:blipFill>
          <a:blip r:embed="rId5"/>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p:nvPr/>
        </p:nvSpPr>
        <p:spPr>
          <a:xfrm>
            <a:off x="4738600" y="1668322"/>
            <a:ext cx="2877300" cy="28569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txBox="1">
            <a:spLocks noGrp="1"/>
          </p:cNvSpPr>
          <p:nvPr>
            <p:ph type="title"/>
          </p:nvPr>
        </p:nvSpPr>
        <p:spPr>
          <a:xfrm>
            <a:off x="1000100" y="1000114"/>
            <a:ext cx="7285948" cy="702600"/>
          </a:xfrm>
          <a:prstGeom prst="rect">
            <a:avLst/>
          </a:prstGeom>
        </p:spPr>
        <p:txBody>
          <a:bodyPr spcFirstLastPara="1" wrap="square" lIns="91425" tIns="91425" rIns="91425" bIns="91425" anchor="b" anchorCtr="0">
            <a:noAutofit/>
          </a:bodyPr>
          <a:lstStyle/>
          <a:p>
            <a:pPr lvl="0" algn="just"/>
            <a:r>
              <a:rPr lang="en-IN" dirty="0" smtClean="0"/>
              <a:t>How can we unite with practitioners, with scholars across other academic fields and disciplines, and with other citizens beyond academia to strategically address complex social and educational problems? </a:t>
            </a:r>
          </a:p>
        </p:txBody>
      </p:sp>
      <p:sp>
        <p:nvSpPr>
          <p:cNvPr id="151" name="Google Shape;151;p21"/>
          <p:cNvSpPr txBox="1">
            <a:spLocks noGrp="1"/>
          </p:cNvSpPr>
          <p:nvPr>
            <p:ph type="body" idx="1"/>
          </p:nvPr>
        </p:nvSpPr>
        <p:spPr>
          <a:xfrm>
            <a:off x="786150" y="1793710"/>
            <a:ext cx="3651000" cy="2206800"/>
          </a:xfrm>
          <a:prstGeom prst="rect">
            <a:avLst/>
          </a:prstGeom>
        </p:spPr>
        <p:txBody>
          <a:bodyPr spcFirstLastPara="1" wrap="square" lIns="91425" tIns="91425" rIns="91425" bIns="91425" anchor="t" anchorCtr="0">
            <a:noAutofit/>
          </a:bodyPr>
          <a:lstStyle/>
          <a:p>
            <a:pPr marL="0" indent="0" algn="just">
              <a:buNone/>
            </a:pPr>
            <a:r>
              <a:rPr lang="en-GB" sz="2000" dirty="0" smtClean="0"/>
              <a:t>A collective effort of all group members from UK, Canada, USA, Nepal and India helps to understand each other an educational responsibility and sharing values and its practice empowering and influencing common educational values for flourishing the humanity. </a:t>
            </a:r>
            <a:endParaRPr lang="en-IN" sz="2000" dirty="0" smtClean="0"/>
          </a:p>
          <a:p>
            <a:pPr marL="0" lvl="0" indent="0">
              <a:buNone/>
            </a:pPr>
            <a:r>
              <a:rPr lang="en-IN" sz="2000" dirty="0" smtClean="0"/>
              <a:t>.</a:t>
            </a:r>
            <a:endParaRPr sz="2000"/>
          </a:p>
        </p:txBody>
      </p:sp>
      <p:cxnSp>
        <p:nvCxnSpPr>
          <p:cNvPr id="153" name="Google Shape;153;p21"/>
          <p:cNvCxnSpPr/>
          <p:nvPr/>
        </p:nvCxnSpPr>
        <p:spPr>
          <a:xfrm rot="10800000" flipH="1">
            <a:off x="6793191" y="367851"/>
            <a:ext cx="638700" cy="1419600"/>
          </a:xfrm>
          <a:prstGeom prst="straightConnector1">
            <a:avLst/>
          </a:prstGeom>
          <a:noFill/>
          <a:ln w="9525" cap="flat" cmpd="sng">
            <a:solidFill>
              <a:srgbClr val="CFD8DC"/>
            </a:solidFill>
            <a:prstDash val="solid"/>
            <a:round/>
            <a:headEnd type="none" w="med" len="med"/>
            <a:tailEnd type="none" w="med" len="med"/>
          </a:ln>
        </p:spPr>
      </p:cxnSp>
      <p:cxnSp>
        <p:nvCxnSpPr>
          <p:cNvPr id="154" name="Google Shape;154;p21"/>
          <p:cNvCxnSpPr/>
          <p:nvPr/>
        </p:nvCxnSpPr>
        <p:spPr>
          <a:xfrm rot="10800000" flipH="1">
            <a:off x="7194765" y="1515796"/>
            <a:ext cx="1377600" cy="570900"/>
          </a:xfrm>
          <a:prstGeom prst="straightConnector1">
            <a:avLst/>
          </a:prstGeom>
          <a:noFill/>
          <a:ln w="9525" cap="flat" cmpd="sng">
            <a:solidFill>
              <a:srgbClr val="CFD8DC"/>
            </a:solidFill>
            <a:prstDash val="solid"/>
            <a:round/>
            <a:headEnd type="none" w="med" len="med"/>
            <a:tailEnd type="none" w="med" len="med"/>
          </a:ln>
        </p:spPr>
      </p:cxnSp>
      <p:cxnSp>
        <p:nvCxnSpPr>
          <p:cNvPr id="155" name="Google Shape;155;p21"/>
          <p:cNvCxnSpPr/>
          <p:nvPr/>
        </p:nvCxnSpPr>
        <p:spPr>
          <a:xfrm rot="10800000" flipH="1">
            <a:off x="7068779" y="1169826"/>
            <a:ext cx="716400" cy="806100"/>
          </a:xfrm>
          <a:prstGeom prst="straightConnector1">
            <a:avLst/>
          </a:prstGeom>
          <a:noFill/>
          <a:ln w="9525" cap="flat" cmpd="sng">
            <a:solidFill>
              <a:srgbClr val="CFD8DC"/>
            </a:solidFill>
            <a:prstDash val="solid"/>
            <a:round/>
            <a:headEnd type="none" w="med" len="med"/>
            <a:tailEnd type="none" w="med" len="med"/>
          </a:ln>
        </p:spPr>
      </p:cxnSp>
      <p:pic>
        <p:nvPicPr>
          <p:cNvPr id="11" name="Picture 10" descr="A picture containing text, electronics, screen, posing&#10;&#10;Description automatically generated"/>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4572000" y="2111464"/>
            <a:ext cx="4361203" cy="2460550"/>
          </a:xfrm>
          <a:prstGeom prst="rect">
            <a:avLst/>
          </a:prstGeom>
        </p:spPr>
      </p:pic>
      <p:sp>
        <p:nvSpPr>
          <p:cNvPr id="10" name="Slide Number Placeholder 9"/>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18</a:t>
            </a:fld>
            <a:endParaRPr lang="en"/>
          </a:p>
        </p:txBody>
      </p:sp>
      <p:pic>
        <p:nvPicPr>
          <p:cNvPr id="12" name="Picture 2"/>
          <p:cNvPicPr>
            <a:picLocks noChangeAspect="1" noChangeArrowheads="1"/>
          </p:cNvPicPr>
          <p:nvPr/>
        </p:nvPicPr>
        <p:blipFill>
          <a:blip r:embed="rId4"/>
          <a:srcRect/>
          <a:stretch>
            <a:fillRect/>
          </a:stretch>
        </p:blipFill>
        <p:spPr bwMode="auto">
          <a:xfrm>
            <a:off x="8429652" y="-17"/>
            <a:ext cx="714380" cy="717570"/>
          </a:xfrm>
          <a:prstGeom prst="rect">
            <a:avLst/>
          </a:prstGeom>
          <a:noFill/>
          <a:ln w="9525">
            <a:noFill/>
            <a:miter lim="800000"/>
            <a:headEnd/>
            <a:tailEnd/>
          </a:ln>
          <a:effectLst/>
        </p:spPr>
      </p:pic>
      <p:pic>
        <p:nvPicPr>
          <p:cNvPr id="13" name="Picture 5"/>
          <p:cNvPicPr>
            <a:picLocks noChangeAspect="1" noChangeArrowheads="1"/>
          </p:cNvPicPr>
          <p:nvPr/>
        </p:nvPicPr>
        <p:blipFill>
          <a:blip r:embed="rId5"/>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071684"/>
            <a:ext cx="7571700" cy="702600"/>
          </a:xfrm>
        </p:spPr>
        <p:txBody>
          <a:bodyPr/>
          <a:lstStyle/>
          <a:p>
            <a:pPr algn="ctr"/>
            <a:r>
              <a:rPr lang="en-IN" sz="7200" dirty="0" smtClean="0"/>
              <a:t>Thank </a:t>
            </a:r>
            <a:r>
              <a:rPr lang="en-IN" sz="7200" dirty="0" smtClean="0"/>
              <a:t>You</a:t>
            </a:r>
            <a:br>
              <a:rPr lang="en-IN" sz="7200" dirty="0" smtClean="0"/>
            </a:br>
            <a:r>
              <a:rPr lang="en-IN" sz="3200" dirty="0" smtClean="0">
                <a:solidFill>
                  <a:srgbClr val="C00000"/>
                </a:solidFill>
              </a:rPr>
              <a:t>catch me on </a:t>
            </a:r>
            <a:r>
              <a:rPr lang="en-IN" sz="3200" dirty="0" smtClean="0">
                <a:solidFill>
                  <a:srgbClr val="C00000"/>
                </a:solidFill>
                <a:hlinkClick r:id="rId2"/>
              </a:rPr>
              <a:t>skdmishra@1020@gmail.com</a:t>
            </a:r>
            <a:r>
              <a:rPr lang="en-IN" sz="3200" dirty="0" smtClean="0">
                <a:solidFill>
                  <a:srgbClr val="C00000"/>
                </a:solidFill>
              </a:rPr>
              <a:t> </a:t>
            </a:r>
            <a:endParaRPr lang="en-IN"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solidFill>
                  <a:srgbClr val="FF0000"/>
                </a:solidFill>
              </a:rPr>
              <a:t>1</a:t>
            </a:r>
            <a:r>
              <a:rPr lang="en" sz="6000" dirty="0">
                <a:solidFill>
                  <a:schemeClr val="accent4"/>
                </a:solidFill>
              </a:rPr>
              <a:t>.</a:t>
            </a:r>
            <a:endParaRPr sz="6000">
              <a:solidFill>
                <a:schemeClr val="accent4"/>
              </a:solidFill>
            </a:endParaRPr>
          </a:p>
          <a:p>
            <a:pPr marL="0" lvl="0" indent="0" algn="l" rtl="0">
              <a:spcBef>
                <a:spcPts val="0"/>
              </a:spcBef>
              <a:spcAft>
                <a:spcPts val="0"/>
              </a:spcAft>
              <a:buNone/>
            </a:pPr>
            <a:r>
              <a:rPr lang="en" dirty="0" smtClean="0"/>
              <a:t>Objectives </a:t>
            </a:r>
            <a:endParaRPr/>
          </a:p>
        </p:txBody>
      </p:sp>
      <p:pic>
        <p:nvPicPr>
          <p:cNvPr id="5" name="Picture 2"/>
          <p:cNvPicPr>
            <a:picLocks noChangeAspect="1" noChangeArrowheads="1"/>
          </p:cNvPicPr>
          <p:nvPr/>
        </p:nvPicPr>
        <p:blipFill>
          <a:blip r:embed="rId3"/>
          <a:srcRect/>
          <a:stretch>
            <a:fillRect/>
          </a:stretch>
        </p:blipFill>
        <p:spPr bwMode="auto">
          <a:xfrm>
            <a:off x="8429652" y="-17"/>
            <a:ext cx="714380" cy="71757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body" idx="1"/>
          </p:nvPr>
        </p:nvSpPr>
        <p:spPr>
          <a:xfrm>
            <a:off x="500034" y="1643056"/>
            <a:ext cx="8286808" cy="819900"/>
          </a:xfrm>
          <a:prstGeom prst="rect">
            <a:avLst/>
          </a:prstGeom>
        </p:spPr>
        <p:txBody>
          <a:bodyPr spcFirstLastPara="1" wrap="square" lIns="91425" tIns="91425" rIns="91425" bIns="91425" anchor="t" anchorCtr="0">
            <a:noAutofit/>
          </a:bodyPr>
          <a:lstStyle/>
          <a:p>
            <a:pPr marL="0" lvl="0" indent="0" algn="just">
              <a:buNone/>
            </a:pPr>
            <a:r>
              <a:rPr lang="en-IN" sz="3200" i="0" dirty="0" smtClean="0"/>
              <a:t>The objective is to show how a </a:t>
            </a:r>
            <a:r>
              <a:rPr lang="en-IN" sz="3200" i="0" dirty="0" smtClean="0">
                <a:solidFill>
                  <a:srgbClr val="FF0000"/>
                </a:solidFill>
              </a:rPr>
              <a:t>Living Educational Theory research approach </a:t>
            </a:r>
            <a:r>
              <a:rPr lang="en-IN" sz="3200" i="0" dirty="0" smtClean="0"/>
              <a:t>to action research using life skills education, can upscale the quality of education, in a rural preschool in Gujarat, India. </a:t>
            </a:r>
            <a:endParaRPr sz="440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a:t>
            </a:fld>
            <a:endParaRPr lang="en" dirty="0"/>
          </a:p>
        </p:txBody>
      </p:sp>
      <p:pic>
        <p:nvPicPr>
          <p:cNvPr id="6" name="Picture 2"/>
          <p:cNvPicPr>
            <a:picLocks noChangeAspect="1" noChangeArrowheads="1"/>
          </p:cNvPicPr>
          <p:nvPr/>
        </p:nvPicPr>
        <p:blipFill>
          <a:blip r:embed="rId3"/>
          <a:srcRect/>
          <a:stretch>
            <a:fillRect/>
          </a:stretch>
        </p:blipFill>
        <p:spPr bwMode="auto">
          <a:xfrm>
            <a:off x="8429652" y="-17"/>
            <a:ext cx="714380" cy="717570"/>
          </a:xfrm>
          <a:prstGeom prst="rect">
            <a:avLst/>
          </a:prstGeom>
          <a:noFill/>
          <a:ln w="9525">
            <a:noFill/>
            <a:miter lim="800000"/>
            <a:headEnd/>
            <a:tailEnd/>
          </a:ln>
          <a:effectLst/>
        </p:spPr>
      </p:pic>
      <p:pic>
        <p:nvPicPr>
          <p:cNvPr id="7" name="Picture 5"/>
          <p:cNvPicPr>
            <a:picLocks noChangeAspect="1" noChangeArrowheads="1"/>
          </p:cNvPicPr>
          <p:nvPr/>
        </p:nvPicPr>
        <p:blipFill>
          <a:blip r:embed="rId4"/>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500166" y="2714626"/>
            <a:ext cx="7169379"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6000" dirty="0" smtClean="0">
                <a:solidFill>
                  <a:srgbClr val="FF0000"/>
                </a:solidFill>
              </a:rPr>
              <a:t>2</a:t>
            </a:r>
            <a:endParaRPr sz="6000">
              <a:solidFill>
                <a:schemeClr val="accent4"/>
              </a:solidFill>
            </a:endParaRPr>
          </a:p>
          <a:p>
            <a:pPr lvl="0"/>
            <a:r>
              <a:rPr lang="en-IN" dirty="0" smtClean="0"/>
              <a:t>Perspectives and Theoretical Framework </a:t>
            </a:r>
            <a:endParaRPr/>
          </a:p>
        </p:txBody>
      </p:sp>
      <p:pic>
        <p:nvPicPr>
          <p:cNvPr id="5" name="Picture 2"/>
          <p:cNvPicPr>
            <a:picLocks noChangeAspect="1" noChangeArrowheads="1"/>
          </p:cNvPicPr>
          <p:nvPr/>
        </p:nvPicPr>
        <p:blipFill>
          <a:blip r:embed="rId3"/>
          <a:srcRect/>
          <a:stretch>
            <a:fillRect/>
          </a:stretch>
        </p:blipFill>
        <p:spPr bwMode="auto">
          <a:xfrm>
            <a:off x="8429652" y="-17"/>
            <a:ext cx="714380" cy="71757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71486"/>
            <a:ext cx="7409113" cy="1008449"/>
          </a:xfrm>
        </p:spPr>
        <p:txBody>
          <a:bodyPr>
            <a:noAutofit/>
          </a:bodyPr>
          <a:lstStyle/>
          <a:p>
            <a:pPr algn="ctr"/>
            <a:r>
              <a:rPr lang="en-US" sz="3200" b="1" dirty="0" smtClean="0">
                <a:solidFill>
                  <a:srgbClr val="C00000"/>
                </a:solidFill>
                <a:latin typeface="Calibri" pitchFamily="34" charset="0"/>
              </a:rPr>
              <a:t>Integrated Child Development Scheme- (ICDS)</a:t>
            </a:r>
            <a:br>
              <a:rPr lang="en-US" sz="3200" b="1" dirty="0" smtClean="0">
                <a:solidFill>
                  <a:srgbClr val="C00000"/>
                </a:solidFill>
                <a:latin typeface="Calibri" pitchFamily="34" charset="0"/>
              </a:rPr>
            </a:br>
            <a:r>
              <a:rPr lang="en-US" sz="3200" b="1" dirty="0" smtClean="0">
                <a:solidFill>
                  <a:schemeClr val="tx1"/>
                </a:solidFill>
                <a:latin typeface="Calibri" pitchFamily="34" charset="0"/>
              </a:rPr>
              <a:t>Welfare Service for Children in India</a:t>
            </a:r>
            <a:endParaRPr lang="en-US" sz="3200" b="1" dirty="0">
              <a:solidFill>
                <a:schemeClr val="tx1"/>
              </a:solidFill>
              <a:latin typeface="Calibri" pitchFamily="34" charset="0"/>
            </a:endParaRPr>
          </a:p>
        </p:txBody>
      </p:sp>
      <p:sp>
        <p:nvSpPr>
          <p:cNvPr id="3" name="Content Placeholder 2"/>
          <p:cNvSpPr>
            <a:spLocks noGrp="1"/>
          </p:cNvSpPr>
          <p:nvPr>
            <p:ph sz="quarter" idx="1"/>
          </p:nvPr>
        </p:nvSpPr>
        <p:spPr>
          <a:xfrm>
            <a:off x="357158" y="1500180"/>
            <a:ext cx="8329642" cy="3014670"/>
          </a:xfrm>
        </p:spPr>
        <p:txBody>
          <a:bodyPr>
            <a:normAutofit fontScale="85000" lnSpcReduction="20000"/>
          </a:bodyPr>
          <a:lstStyle/>
          <a:p>
            <a:pPr algn="just"/>
            <a:r>
              <a:rPr lang="en-US" sz="2900" dirty="0" smtClean="0">
                <a:latin typeface="Calibri" pitchFamily="34" charset="0"/>
              </a:rPr>
              <a:t>World’s largest community based program.</a:t>
            </a:r>
          </a:p>
          <a:p>
            <a:pPr algn="just"/>
            <a:r>
              <a:rPr lang="en-US" sz="2900" dirty="0" smtClean="0">
                <a:latin typeface="Calibri" pitchFamily="34" charset="0"/>
              </a:rPr>
              <a:t>Launched on 2 October 1975, the scheme has completed 43 years of its operational age.</a:t>
            </a:r>
          </a:p>
          <a:p>
            <a:pPr algn="just"/>
            <a:r>
              <a:rPr lang="en-US" sz="2900" dirty="0" smtClean="0">
                <a:latin typeface="Calibri" pitchFamily="34" charset="0"/>
              </a:rPr>
              <a:t>Preschool education in rural India is imparted through ICDS, which has emerged as the most extensive program for early childhood development.</a:t>
            </a:r>
          </a:p>
          <a:p>
            <a:pPr algn="just"/>
            <a:r>
              <a:rPr lang="en-US" sz="2900" dirty="0" smtClean="0">
                <a:latin typeface="Calibri" pitchFamily="34" charset="0"/>
              </a:rPr>
              <a:t>…</a:t>
            </a:r>
            <a:r>
              <a:rPr lang="en-US" sz="2900" dirty="0" smtClean="0">
                <a:solidFill>
                  <a:srgbClr val="FF0000"/>
                </a:solidFill>
                <a:latin typeface="Calibri" pitchFamily="34" charset="0"/>
              </a:rPr>
              <a:t>But, ICDS is lagging in imparting quality education to preschool children</a:t>
            </a:r>
            <a:r>
              <a:rPr lang="en-US" dirty="0" smtClean="0">
                <a:solidFill>
                  <a:srgbClr val="FF0000"/>
                </a:solidFill>
                <a:latin typeface="Bahnschrift Condensed" pitchFamily="34" charset="0"/>
              </a:rPr>
              <a:t>.  </a:t>
            </a:r>
            <a:endParaRPr lang="en-US" dirty="0">
              <a:solidFill>
                <a:srgbClr val="FF0000"/>
              </a:solidFill>
              <a:latin typeface="Bahnschrift Condensed" pitchFamily="34" charset="0"/>
            </a:endParaRP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8D85ABD7-13F5-4022-B0BE-A42311CF7076}" type="slidenum">
              <a:rPr lang="en-US" smtClean="0"/>
              <a:pPr/>
              <a:t>5</a:t>
            </a:fld>
            <a:endParaRPr lang="en-US"/>
          </a:p>
        </p:txBody>
      </p:sp>
      <p:sp>
        <p:nvSpPr>
          <p:cNvPr id="10" name="Footer Placeholder 9"/>
          <p:cNvSpPr>
            <a:spLocks noGrp="1"/>
          </p:cNvSpPr>
          <p:nvPr>
            <p:ph type="ftr" sz="quarter" idx="11"/>
          </p:nvPr>
        </p:nvSpPr>
        <p:spPr/>
        <p:txBody>
          <a:bodyPr/>
          <a:lstStyle/>
          <a:p>
            <a:r>
              <a:rPr lang="en-US" smtClean="0"/>
              <a:t>Sardar Patel University, Gujarat, India</a:t>
            </a:r>
            <a:endParaRPr lang="en-US"/>
          </a:p>
        </p:txBody>
      </p:sp>
      <p:pic>
        <p:nvPicPr>
          <p:cNvPr id="11" name="Picture 2"/>
          <p:cNvPicPr>
            <a:picLocks noChangeAspect="1" noChangeArrowheads="1"/>
          </p:cNvPicPr>
          <p:nvPr/>
        </p:nvPicPr>
        <p:blipFill>
          <a:blip r:embed="rId2"/>
          <a:srcRect/>
          <a:stretch>
            <a:fillRect/>
          </a:stretch>
        </p:blipFill>
        <p:spPr bwMode="auto">
          <a:xfrm>
            <a:off x="8429652" y="-17"/>
            <a:ext cx="714380" cy="717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428728" y="2500312"/>
            <a:ext cx="7169379"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N" sz="6000" dirty="0" smtClean="0">
                <a:solidFill>
                  <a:srgbClr val="FF0000"/>
                </a:solidFill>
              </a:rPr>
              <a:t>3</a:t>
            </a:r>
            <a:endParaRPr sz="6000">
              <a:solidFill>
                <a:schemeClr val="accent4"/>
              </a:solidFill>
            </a:endParaRPr>
          </a:p>
          <a:p>
            <a:pPr marL="0" lvl="0" indent="0" algn="l" rtl="0">
              <a:spcBef>
                <a:spcPts val="0"/>
              </a:spcBef>
              <a:spcAft>
                <a:spcPts val="0"/>
              </a:spcAft>
              <a:buNone/>
            </a:pPr>
            <a:r>
              <a:rPr lang="en" dirty="0" smtClean="0"/>
              <a:t>Accepting Educational Responsibility </a:t>
            </a:r>
            <a:endParaRPr/>
          </a:p>
        </p:txBody>
      </p:sp>
      <p:pic>
        <p:nvPicPr>
          <p:cNvPr id="5" name="Picture 2"/>
          <p:cNvPicPr>
            <a:picLocks noChangeAspect="1" noChangeArrowheads="1"/>
          </p:cNvPicPr>
          <p:nvPr/>
        </p:nvPicPr>
        <p:blipFill>
          <a:blip r:embed="rId3"/>
          <a:srcRect/>
          <a:stretch>
            <a:fillRect/>
          </a:stretch>
        </p:blipFill>
        <p:spPr bwMode="auto">
          <a:xfrm>
            <a:off x="8429652" y="-17"/>
            <a:ext cx="714380" cy="71757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FF0000"/>
                </a:solidFill>
              </a:rPr>
              <a:t>Study Site</a:t>
            </a:r>
            <a:endParaRPr lang="en-US" sz="3200" b="1" dirty="0">
              <a:solidFill>
                <a:srgbClr val="FF0000"/>
              </a:solidFill>
            </a:endParaRPr>
          </a:p>
        </p:txBody>
      </p:sp>
      <p:sp>
        <p:nvSpPr>
          <p:cNvPr id="3" name="Content Placeholder 2"/>
          <p:cNvSpPr>
            <a:spLocks noGrp="1"/>
          </p:cNvSpPr>
          <p:nvPr>
            <p:ph sz="quarter" idx="1"/>
          </p:nvPr>
        </p:nvSpPr>
        <p:spPr>
          <a:xfrm>
            <a:off x="228600" y="1200153"/>
            <a:ext cx="5029200" cy="3394472"/>
          </a:xfrm>
        </p:spPr>
        <p:txBody>
          <a:bodyPr>
            <a:normAutofit lnSpcReduction="10000"/>
          </a:bodyPr>
          <a:lstStyle/>
          <a:p>
            <a:pPr algn="just"/>
            <a:r>
              <a:rPr lang="en-US" sz="2700" dirty="0" smtClean="0">
                <a:latin typeface="Calibri" pitchFamily="34" charset="0"/>
              </a:rPr>
              <a:t>The village has a population of </a:t>
            </a:r>
            <a:r>
              <a:rPr lang="en-US" sz="2700" dirty="0" smtClean="0">
                <a:solidFill>
                  <a:srgbClr val="C00000"/>
                </a:solidFill>
                <a:latin typeface="Calibri" pitchFamily="34" charset="0"/>
              </a:rPr>
              <a:t>1460</a:t>
            </a:r>
            <a:r>
              <a:rPr lang="en-US" sz="2700" dirty="0" smtClean="0">
                <a:latin typeface="Calibri" pitchFamily="34" charset="0"/>
              </a:rPr>
              <a:t> and total number of houses is </a:t>
            </a:r>
            <a:r>
              <a:rPr lang="en-US" sz="2700" dirty="0" smtClean="0">
                <a:solidFill>
                  <a:srgbClr val="C00000"/>
                </a:solidFill>
                <a:latin typeface="Calibri" pitchFamily="34" charset="0"/>
              </a:rPr>
              <a:t>301.</a:t>
            </a:r>
          </a:p>
          <a:p>
            <a:pPr algn="just"/>
            <a:r>
              <a:rPr lang="en-US" sz="2700" dirty="0" smtClean="0">
                <a:latin typeface="Calibri" pitchFamily="34" charset="0"/>
              </a:rPr>
              <a:t>The total literacy rate as per Census 2011 is </a:t>
            </a:r>
            <a:r>
              <a:rPr lang="en-US" sz="2700" dirty="0" smtClean="0">
                <a:solidFill>
                  <a:srgbClr val="C00000"/>
                </a:solidFill>
                <a:latin typeface="Calibri" pitchFamily="34" charset="0"/>
              </a:rPr>
              <a:t>65.8 %</a:t>
            </a:r>
            <a:r>
              <a:rPr lang="en-US" sz="2700" dirty="0" smtClean="0">
                <a:latin typeface="Calibri" pitchFamily="34" charset="0"/>
              </a:rPr>
              <a:t> . </a:t>
            </a:r>
          </a:p>
          <a:p>
            <a:pPr algn="just"/>
            <a:r>
              <a:rPr lang="en-US" sz="2700" dirty="0" smtClean="0">
                <a:latin typeface="Calibri" pitchFamily="34" charset="0"/>
              </a:rPr>
              <a:t>The sex ratio as per 2011 census, there are </a:t>
            </a:r>
            <a:r>
              <a:rPr lang="en-US" sz="2700" dirty="0" smtClean="0">
                <a:solidFill>
                  <a:srgbClr val="C00000"/>
                </a:solidFill>
                <a:latin typeface="Calibri" pitchFamily="34" charset="0"/>
              </a:rPr>
              <a:t>957</a:t>
            </a:r>
            <a:r>
              <a:rPr lang="en-US" sz="2700" dirty="0" smtClean="0">
                <a:latin typeface="Calibri" pitchFamily="34" charset="0"/>
              </a:rPr>
              <a:t> females per </a:t>
            </a:r>
            <a:r>
              <a:rPr lang="en-US" sz="2700" dirty="0" smtClean="0">
                <a:solidFill>
                  <a:srgbClr val="C00000"/>
                </a:solidFill>
                <a:latin typeface="Calibri" pitchFamily="34" charset="0"/>
              </a:rPr>
              <a:t>1000</a:t>
            </a:r>
            <a:r>
              <a:rPr lang="en-US" sz="2700" dirty="0" smtClean="0">
                <a:latin typeface="Calibri" pitchFamily="34" charset="0"/>
              </a:rPr>
              <a:t> male in village</a:t>
            </a:r>
            <a:r>
              <a:rPr lang="en-US" sz="2700" dirty="0" smtClean="0"/>
              <a:t>.</a:t>
            </a:r>
            <a:endParaRPr lang="en-US" sz="2700" dirty="0"/>
          </a:p>
        </p:txBody>
      </p:sp>
      <p:pic>
        <p:nvPicPr>
          <p:cNvPr id="4" name="Picture 3" descr="C:\Users\acer\Desktop\data=t6QKhu6rZ-a7OQIsbLleu99e-tYXL4-i7dPhGk09UDcwtyppCYI8DvUh3uxS9q9QGPpIj0K_R8P94cmbx7lgN1ANJlK54AABzw8cUOxRRvgrehmqDZcVBwuz_8HBBhhsfbeZhOmmdZ8YhZePdFFzeaFCm2e2637kalH7Df5BFJ6B8uoRy52pmcfztNFo1uQM3W8LMf0DZ.png"/>
          <p:cNvPicPr/>
          <p:nvPr/>
        </p:nvPicPr>
        <p:blipFill>
          <a:blip r:embed="rId2" cstate="print">
            <a:lum bright="-20000" contrast="30000"/>
          </a:blip>
          <a:srcRect/>
          <a:stretch>
            <a:fillRect/>
          </a:stretch>
        </p:blipFill>
        <p:spPr bwMode="auto">
          <a:xfrm>
            <a:off x="5429256" y="1657350"/>
            <a:ext cx="3486144" cy="2800350"/>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Date Placeholder 8"/>
          <p:cNvSpPr>
            <a:spLocks noGrp="1"/>
          </p:cNvSpPr>
          <p:nvPr>
            <p:ph type="dt" sz="half" idx="10"/>
          </p:nvPr>
        </p:nvSpPr>
        <p:spPr/>
        <p:txBody>
          <a:bodyPr/>
          <a:lstStyle/>
          <a:p>
            <a:endParaRPr lang="en-US"/>
          </a:p>
        </p:txBody>
      </p:sp>
      <p:sp>
        <p:nvSpPr>
          <p:cNvPr id="10" name="Slide Number Placeholder 9"/>
          <p:cNvSpPr>
            <a:spLocks noGrp="1"/>
          </p:cNvSpPr>
          <p:nvPr>
            <p:ph type="sldNum" sz="quarter" idx="12"/>
          </p:nvPr>
        </p:nvSpPr>
        <p:spPr/>
        <p:txBody>
          <a:bodyPr/>
          <a:lstStyle/>
          <a:p>
            <a:fld id="{8D85ABD7-13F5-4022-B0BE-A42311CF7076}" type="slidenum">
              <a:rPr lang="en-US" smtClean="0"/>
              <a:pPr/>
              <a:t>7</a:t>
            </a:fld>
            <a:endParaRPr lang="en-US"/>
          </a:p>
        </p:txBody>
      </p:sp>
      <p:sp>
        <p:nvSpPr>
          <p:cNvPr id="11" name="Footer Placeholder 10"/>
          <p:cNvSpPr>
            <a:spLocks noGrp="1"/>
          </p:cNvSpPr>
          <p:nvPr>
            <p:ph type="ftr" sz="quarter" idx="11"/>
          </p:nvPr>
        </p:nvSpPr>
        <p:spPr/>
        <p:txBody>
          <a:bodyPr/>
          <a:lstStyle/>
          <a:p>
            <a:r>
              <a:rPr lang="en-US" smtClean="0"/>
              <a:t>Sardar Patel University, Gujarat, India</a:t>
            </a:r>
            <a:endParaRPr lang="en-US"/>
          </a:p>
        </p:txBody>
      </p:sp>
      <p:pic>
        <p:nvPicPr>
          <p:cNvPr id="12" name="Picture 2"/>
          <p:cNvPicPr>
            <a:picLocks noChangeAspect="1" noChangeArrowheads="1"/>
          </p:cNvPicPr>
          <p:nvPr/>
        </p:nvPicPr>
        <p:blipFill>
          <a:blip r:embed="rId3"/>
          <a:srcRect/>
          <a:stretch>
            <a:fillRect/>
          </a:stretch>
        </p:blipFill>
        <p:spPr bwMode="auto">
          <a:xfrm>
            <a:off x="8429652" y="-17"/>
            <a:ext cx="714380" cy="717570"/>
          </a:xfrm>
          <a:prstGeom prst="rect">
            <a:avLst/>
          </a:prstGeom>
          <a:noFill/>
          <a:ln w="9525">
            <a:noFill/>
            <a:miter lim="800000"/>
            <a:headEnd/>
            <a:tailEnd/>
          </a:ln>
          <a:effectLst/>
        </p:spPr>
      </p:pic>
      <p:pic>
        <p:nvPicPr>
          <p:cNvPr id="13" name="Picture 5"/>
          <p:cNvPicPr>
            <a:picLocks noChangeAspect="1" noChangeArrowheads="1"/>
          </p:cNvPicPr>
          <p:nvPr/>
        </p:nvPicPr>
        <p:blipFill>
          <a:blip r:embed="rId4"/>
          <a:srcRect/>
          <a:stretch>
            <a:fillRect/>
          </a:stretch>
        </p:blipFill>
        <p:spPr bwMode="auto">
          <a:xfrm>
            <a:off x="0" y="0"/>
            <a:ext cx="876264" cy="84817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02945"/>
            <a:ext cx="8229600" cy="3891680"/>
          </a:xfrm>
        </p:spPr>
        <p:txBody>
          <a:bodyPr>
            <a:normAutofit/>
          </a:bodyPr>
          <a:lstStyle/>
          <a:p>
            <a:r>
              <a:rPr lang="en-US" sz="2700" dirty="0" smtClean="0">
                <a:latin typeface="Calibri" pitchFamily="34" charset="0"/>
              </a:rPr>
              <a:t>There are </a:t>
            </a:r>
            <a:r>
              <a:rPr lang="en-US" sz="2700" b="1" dirty="0" smtClean="0">
                <a:latin typeface="Calibri" pitchFamily="34" charset="0"/>
              </a:rPr>
              <a:t>two Aanganvadi/ Preschool </a:t>
            </a:r>
            <a:r>
              <a:rPr lang="en-US" sz="2700" dirty="0" smtClean="0">
                <a:latin typeface="Calibri" pitchFamily="34" charset="0"/>
              </a:rPr>
              <a:t>in the village:</a:t>
            </a:r>
          </a:p>
          <a:p>
            <a:pPr marL="557213" indent="-171450">
              <a:buFont typeface="+mj-lt"/>
              <a:buAutoNum type="arabicPeriod"/>
            </a:pPr>
            <a:r>
              <a:rPr lang="en-US" sz="2700" dirty="0" smtClean="0">
                <a:solidFill>
                  <a:srgbClr val="FF0000"/>
                </a:solidFill>
                <a:latin typeface="Calibri" pitchFamily="34" charset="0"/>
              </a:rPr>
              <a:t>Government aided &amp;</a:t>
            </a:r>
          </a:p>
          <a:p>
            <a:pPr marL="557213" indent="-171450">
              <a:buFont typeface="+mj-lt"/>
              <a:buAutoNum type="arabicPeriod"/>
            </a:pPr>
            <a:r>
              <a:rPr lang="en-US" sz="2700" dirty="0" smtClean="0">
                <a:solidFill>
                  <a:srgbClr val="FF0000"/>
                </a:solidFill>
                <a:latin typeface="Calibri" pitchFamily="34" charset="0"/>
              </a:rPr>
              <a:t>privately-owned</a:t>
            </a:r>
            <a:r>
              <a:rPr lang="en-US" sz="2700" dirty="0" smtClean="0">
                <a:latin typeface="Calibri" pitchFamily="34" charset="0"/>
              </a:rPr>
              <a:t>.</a:t>
            </a:r>
          </a:p>
          <a:p>
            <a:pPr>
              <a:buNone/>
            </a:pPr>
            <a:endParaRPr lang="en-US" sz="2700" dirty="0" smtClean="0">
              <a:solidFill>
                <a:srgbClr val="C00000"/>
              </a:solidFill>
              <a:latin typeface="Calibri" pitchFamily="34" charset="0"/>
            </a:endParaRPr>
          </a:p>
          <a:p>
            <a:r>
              <a:rPr lang="en-US" sz="2700" dirty="0" smtClean="0">
                <a:latin typeface="Calibri" pitchFamily="34" charset="0"/>
              </a:rPr>
              <a:t>The villagers have been battling two major issues which becomes barriers in their development:</a:t>
            </a:r>
          </a:p>
          <a:p>
            <a:r>
              <a:rPr lang="en-US" sz="2700" b="1" dirty="0" smtClean="0">
                <a:latin typeface="Calibri" pitchFamily="34" charset="0"/>
              </a:rPr>
              <a:t>Child Marriage and Alcoholism. </a:t>
            </a:r>
          </a:p>
          <a:p>
            <a:endParaRPr lang="en-US" sz="2700" b="1" dirty="0"/>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8D85ABD7-13F5-4022-B0BE-A42311CF7076}" type="slidenum">
              <a:rPr lang="en-US" smtClean="0"/>
              <a:pPr/>
              <a:t>8</a:t>
            </a:fld>
            <a:endParaRPr lang="en-US"/>
          </a:p>
        </p:txBody>
      </p:sp>
      <p:sp>
        <p:nvSpPr>
          <p:cNvPr id="10" name="Footer Placeholder 9"/>
          <p:cNvSpPr>
            <a:spLocks noGrp="1"/>
          </p:cNvSpPr>
          <p:nvPr>
            <p:ph type="ftr" sz="quarter" idx="11"/>
          </p:nvPr>
        </p:nvSpPr>
        <p:spPr/>
        <p:txBody>
          <a:bodyPr/>
          <a:lstStyle/>
          <a:p>
            <a:r>
              <a:rPr lang="en-US" smtClean="0"/>
              <a:t>Sardar Patel University, Gujarat, India</a:t>
            </a:r>
            <a:endParaRPr lang="en-US"/>
          </a:p>
        </p:txBody>
      </p:sp>
      <p:pic>
        <p:nvPicPr>
          <p:cNvPr id="11" name="Picture 2"/>
          <p:cNvPicPr>
            <a:picLocks noChangeAspect="1" noChangeArrowheads="1"/>
          </p:cNvPicPr>
          <p:nvPr/>
        </p:nvPicPr>
        <p:blipFill>
          <a:blip r:embed="rId2"/>
          <a:srcRect/>
          <a:stretch>
            <a:fillRect/>
          </a:stretch>
        </p:blipFill>
        <p:spPr bwMode="auto">
          <a:xfrm>
            <a:off x="8429652" y="-17"/>
            <a:ext cx="714380" cy="71757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914400" y="857238"/>
            <a:ext cx="7772400" cy="3657612"/>
          </a:xfrm>
        </p:spPr>
        <p:txBody>
          <a:bodyPr/>
          <a:lstStyle/>
          <a:p>
            <a:endParaRPr lang="en-IN" dirty="0" smtClean="0"/>
          </a:p>
          <a:p>
            <a:pPr algn="just">
              <a:buNone/>
            </a:pPr>
            <a:r>
              <a:rPr lang="en-IN" sz="4000" dirty="0" smtClean="0"/>
              <a:t>Found a </a:t>
            </a:r>
            <a:r>
              <a:rPr lang="en-IN" sz="4000" dirty="0" smtClean="0">
                <a:solidFill>
                  <a:schemeClr val="tx1"/>
                </a:solidFill>
              </a:rPr>
              <a:t>gap</a:t>
            </a:r>
            <a:r>
              <a:rPr lang="en-IN" sz="4000" dirty="0" smtClean="0"/>
              <a:t> between:</a:t>
            </a:r>
          </a:p>
          <a:p>
            <a:pPr algn="just">
              <a:buClr>
                <a:srgbClr val="FF0000"/>
              </a:buClr>
              <a:buFont typeface="Arial" pitchFamily="34" charset="0"/>
              <a:buChar char="•"/>
            </a:pPr>
            <a:r>
              <a:rPr lang="en-IN" sz="4000" dirty="0" smtClean="0">
                <a:solidFill>
                  <a:srgbClr val="FF0000"/>
                </a:solidFill>
              </a:rPr>
              <a:t>children’s learning </a:t>
            </a:r>
          </a:p>
          <a:p>
            <a:pPr algn="just">
              <a:buClr>
                <a:srgbClr val="FF0000"/>
              </a:buClr>
              <a:buFont typeface="Arial" pitchFamily="34" charset="0"/>
              <a:buChar char="•"/>
            </a:pPr>
            <a:r>
              <a:rPr lang="en-IN" sz="4000" dirty="0" smtClean="0">
                <a:solidFill>
                  <a:srgbClr val="FF0000"/>
                </a:solidFill>
              </a:rPr>
              <a:t>teacher’s teaching </a:t>
            </a:r>
          </a:p>
          <a:p>
            <a:pPr algn="just">
              <a:buNone/>
            </a:pPr>
            <a:r>
              <a:rPr lang="en-IN" sz="4000" dirty="0" smtClean="0"/>
              <a:t>in the preschool children.</a:t>
            </a:r>
            <a:endParaRPr lang="en-IN" sz="4000" dirty="0"/>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8D85ABD7-13F5-4022-B0BE-A42311CF7076}" type="slidenum">
              <a:rPr lang="en-US" smtClean="0"/>
              <a:pPr/>
              <a:t>9</a:t>
            </a:fld>
            <a:endParaRPr lang="en-US"/>
          </a:p>
        </p:txBody>
      </p:sp>
      <p:sp>
        <p:nvSpPr>
          <p:cNvPr id="10" name="Footer Placeholder 9"/>
          <p:cNvSpPr>
            <a:spLocks noGrp="1"/>
          </p:cNvSpPr>
          <p:nvPr>
            <p:ph type="ftr" sz="quarter" idx="11"/>
          </p:nvPr>
        </p:nvSpPr>
        <p:spPr/>
        <p:txBody>
          <a:bodyPr/>
          <a:lstStyle/>
          <a:p>
            <a:r>
              <a:rPr lang="en-US" smtClean="0"/>
              <a:t>Sardar Patel University, Gujarat, India</a:t>
            </a:r>
            <a:endParaRPr lang="en-US"/>
          </a:p>
        </p:txBody>
      </p:sp>
      <p:pic>
        <p:nvPicPr>
          <p:cNvPr id="11" name="Picture 2"/>
          <p:cNvPicPr>
            <a:picLocks noChangeAspect="1" noChangeArrowheads="1"/>
          </p:cNvPicPr>
          <p:nvPr/>
        </p:nvPicPr>
        <p:blipFill>
          <a:blip r:embed="rId2"/>
          <a:srcRect/>
          <a:stretch>
            <a:fillRect/>
          </a:stretch>
        </p:blipFill>
        <p:spPr bwMode="auto">
          <a:xfrm>
            <a:off x="8429652" y="-17"/>
            <a:ext cx="714380" cy="71757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585</Words>
  <PresentationFormat>On-screen Show (16:9)</PresentationFormat>
  <Paragraphs>74</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Roboto Slab</vt:lpstr>
      <vt:lpstr>Source Sans Pro</vt:lpstr>
      <vt:lpstr>Calibri</vt:lpstr>
      <vt:lpstr>Bahnschrift Condensed</vt:lpstr>
      <vt:lpstr>Cordelia template</vt:lpstr>
      <vt:lpstr>Virtual Annual Meeting- 2021  Accepting Educational Responsibility: Building Living Theory Cultures of Educational Inquiry in a Indian/global context</vt:lpstr>
      <vt:lpstr>1. Objectives </vt:lpstr>
      <vt:lpstr>Slide 3</vt:lpstr>
      <vt:lpstr>2 Perspectives and Theoretical Framework </vt:lpstr>
      <vt:lpstr>Integrated Child Development Scheme- (ICDS) Welfare Service for Children in India</vt:lpstr>
      <vt:lpstr>3 Accepting Educational Responsibility </vt:lpstr>
      <vt:lpstr>Study Site</vt:lpstr>
      <vt:lpstr>Slide 8</vt:lpstr>
      <vt:lpstr>Slide 9</vt:lpstr>
      <vt:lpstr>Framework </vt:lpstr>
      <vt:lpstr>3 Methods, techniques, or modes of inquiry</vt:lpstr>
      <vt:lpstr>Slide 12</vt:lpstr>
      <vt:lpstr>4 Results</vt:lpstr>
      <vt:lpstr>Slide 14</vt:lpstr>
      <vt:lpstr>5 Significance </vt:lpstr>
      <vt:lpstr>How can we individually and collectively demonstrate greater care about what happens in our society and in educational institutions? </vt:lpstr>
      <vt:lpstr>How can we individually and collectively demonstrate greater care about what happens in our society and in educational institutions? </vt:lpstr>
      <vt:lpstr>How can we unite with practitioners, with scholars across other academic fields and disciplines, and with other citizens beyond academia to strategically address complex social and educational problems? </vt:lpstr>
      <vt:lpstr>Thank You catch me on skdmishra@1020@gmail.com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Accepting Educational Responsibility: Building Living Theory Cultures of Educational Inquiry in a UK/global context.</dc:title>
  <dc:creator>Samsung</dc:creator>
  <cp:lastModifiedBy>Office</cp:lastModifiedBy>
  <cp:revision>16</cp:revision>
  <dcterms:modified xsi:type="dcterms:W3CDTF">2021-04-10T15:19:01Z</dcterms:modified>
</cp:coreProperties>
</file>