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85" r:id="rId2"/>
    <p:sldId id="262" r:id="rId3"/>
    <p:sldId id="284" r:id="rId4"/>
    <p:sldId id="256" r:id="rId5"/>
    <p:sldId id="299" r:id="rId6"/>
    <p:sldId id="289" r:id="rId7"/>
    <p:sldId id="261" r:id="rId8"/>
    <p:sldId id="294" r:id="rId9"/>
    <p:sldId id="295" r:id="rId10"/>
    <p:sldId id="296" r:id="rId11"/>
    <p:sldId id="293" r:id="rId12"/>
    <p:sldId id="300" r:id="rId13"/>
    <p:sldId id="298" r:id="rId14"/>
    <p:sldId id="301"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7CC8391-88D2-4E6A-AC4E-7948015F0750}" type="doc">
      <dgm:prSet loTypeId="urn:microsoft.com/office/officeart/2005/8/layout/cycle7" loCatId="cycle" qsTypeId="urn:microsoft.com/office/officeart/2005/8/quickstyle/simple1" qsCatId="simple" csTypeId="urn:microsoft.com/office/officeart/2005/8/colors/accent1_2" csCatId="accent1" phldr="1"/>
      <dgm:spPr/>
      <dgm:t>
        <a:bodyPr/>
        <a:lstStyle/>
        <a:p>
          <a:endParaRPr lang="en-US"/>
        </a:p>
      </dgm:t>
    </dgm:pt>
    <dgm:pt modelId="{14381F44-EDA3-4356-8C9D-A80F96ACFEC6}">
      <dgm:prSet phldrT="[Text]"/>
      <dgm:spPr/>
      <dgm:t>
        <a:bodyPr/>
        <a:lstStyle/>
        <a:p>
          <a:r>
            <a:rPr lang="en-US" dirty="0" err="1" smtClean="0"/>
            <a:t>Satva</a:t>
          </a:r>
          <a:endParaRPr lang="en-US" dirty="0" smtClean="0"/>
        </a:p>
        <a:p>
          <a:r>
            <a:rPr lang="en-US" dirty="0" smtClean="0">
              <a:solidFill>
                <a:schemeClr val="bg2"/>
              </a:solidFill>
            </a:rPr>
            <a:t>goodness</a:t>
          </a:r>
        </a:p>
      </dgm:t>
    </dgm:pt>
    <dgm:pt modelId="{610AB180-91C8-49AD-8537-666D9755AE06}" type="parTrans" cxnId="{1050A40A-BB85-419A-9FD4-5F46FAF1F09A}">
      <dgm:prSet/>
      <dgm:spPr/>
      <dgm:t>
        <a:bodyPr/>
        <a:lstStyle/>
        <a:p>
          <a:endParaRPr lang="en-US"/>
        </a:p>
      </dgm:t>
    </dgm:pt>
    <dgm:pt modelId="{0C3F9B18-8665-4CF3-92C5-0CB7A803865D}" type="sibTrans" cxnId="{1050A40A-BB85-419A-9FD4-5F46FAF1F09A}">
      <dgm:prSet/>
      <dgm:spPr/>
      <dgm:t>
        <a:bodyPr/>
        <a:lstStyle/>
        <a:p>
          <a:endParaRPr lang="en-US"/>
        </a:p>
      </dgm:t>
    </dgm:pt>
    <dgm:pt modelId="{12F6DD4E-2689-45F6-A308-3AF478906320}">
      <dgm:prSet phldrT="[Text]"/>
      <dgm:spPr/>
      <dgm:t>
        <a:bodyPr/>
        <a:lstStyle/>
        <a:p>
          <a:r>
            <a:rPr lang="en-US" dirty="0" smtClean="0"/>
            <a:t>Rajas</a:t>
          </a:r>
        </a:p>
        <a:p>
          <a:r>
            <a:rPr lang="en-US" dirty="0" smtClean="0"/>
            <a:t>(passion)</a:t>
          </a:r>
          <a:endParaRPr lang="en-US" dirty="0"/>
        </a:p>
      </dgm:t>
    </dgm:pt>
    <dgm:pt modelId="{8D9F73B7-90DA-4CC3-ACE2-14C2032F8514}" type="parTrans" cxnId="{D116601B-6583-4D09-BEFF-1AA3C8326072}">
      <dgm:prSet/>
      <dgm:spPr/>
      <dgm:t>
        <a:bodyPr/>
        <a:lstStyle/>
        <a:p>
          <a:endParaRPr lang="en-US"/>
        </a:p>
      </dgm:t>
    </dgm:pt>
    <dgm:pt modelId="{9EA2A087-B7D0-4470-89B9-8993A2ABF9A4}" type="sibTrans" cxnId="{D116601B-6583-4D09-BEFF-1AA3C8326072}">
      <dgm:prSet/>
      <dgm:spPr/>
      <dgm:t>
        <a:bodyPr/>
        <a:lstStyle/>
        <a:p>
          <a:endParaRPr lang="en-US"/>
        </a:p>
      </dgm:t>
    </dgm:pt>
    <dgm:pt modelId="{C687FC83-78CC-4E95-A502-9A715AFC8504}">
      <dgm:prSet phldrT="[Text]"/>
      <dgm:spPr/>
      <dgm:t>
        <a:bodyPr/>
        <a:lstStyle/>
        <a:p>
          <a:r>
            <a:rPr lang="en-US" dirty="0" err="1" smtClean="0"/>
            <a:t>Tamas</a:t>
          </a:r>
          <a:endParaRPr lang="en-US" dirty="0" smtClean="0"/>
        </a:p>
        <a:p>
          <a:r>
            <a:rPr lang="en-US" dirty="0" smtClean="0"/>
            <a:t>(ignorance)</a:t>
          </a:r>
          <a:endParaRPr lang="en-US" dirty="0"/>
        </a:p>
      </dgm:t>
    </dgm:pt>
    <dgm:pt modelId="{0283C0BD-E416-4FFF-B0CA-290DEFA58A25}" type="parTrans" cxnId="{8A063C68-E0CF-42C9-8464-277552AFEF15}">
      <dgm:prSet/>
      <dgm:spPr/>
      <dgm:t>
        <a:bodyPr/>
        <a:lstStyle/>
        <a:p>
          <a:endParaRPr lang="en-US"/>
        </a:p>
      </dgm:t>
    </dgm:pt>
    <dgm:pt modelId="{2D08C3F2-53CC-416E-9EEC-4ACA15DCAFBE}" type="sibTrans" cxnId="{8A063C68-E0CF-42C9-8464-277552AFEF15}">
      <dgm:prSet/>
      <dgm:spPr/>
      <dgm:t>
        <a:bodyPr/>
        <a:lstStyle/>
        <a:p>
          <a:endParaRPr lang="en-US"/>
        </a:p>
      </dgm:t>
    </dgm:pt>
    <dgm:pt modelId="{15E93ABC-F922-4C90-81C5-4E616C9B253C}" type="pres">
      <dgm:prSet presAssocID="{87CC8391-88D2-4E6A-AC4E-7948015F0750}" presName="Name0" presStyleCnt="0">
        <dgm:presLayoutVars>
          <dgm:dir/>
          <dgm:resizeHandles val="exact"/>
        </dgm:presLayoutVars>
      </dgm:prSet>
      <dgm:spPr/>
      <dgm:t>
        <a:bodyPr/>
        <a:lstStyle/>
        <a:p>
          <a:endParaRPr lang="en-US"/>
        </a:p>
      </dgm:t>
    </dgm:pt>
    <dgm:pt modelId="{51C51404-3C68-4AAD-8EB7-1CD09AF19542}" type="pres">
      <dgm:prSet presAssocID="{14381F44-EDA3-4356-8C9D-A80F96ACFEC6}" presName="node" presStyleLbl="node1" presStyleIdx="0" presStyleCnt="3">
        <dgm:presLayoutVars>
          <dgm:bulletEnabled val="1"/>
        </dgm:presLayoutVars>
      </dgm:prSet>
      <dgm:spPr/>
      <dgm:t>
        <a:bodyPr/>
        <a:lstStyle/>
        <a:p>
          <a:endParaRPr lang="en-US"/>
        </a:p>
      </dgm:t>
    </dgm:pt>
    <dgm:pt modelId="{B4A74796-8E10-452D-A232-92E31CDBE42C}" type="pres">
      <dgm:prSet presAssocID="{0C3F9B18-8665-4CF3-92C5-0CB7A803865D}" presName="sibTrans" presStyleLbl="sibTrans2D1" presStyleIdx="0" presStyleCnt="3"/>
      <dgm:spPr/>
      <dgm:t>
        <a:bodyPr/>
        <a:lstStyle/>
        <a:p>
          <a:endParaRPr lang="en-US"/>
        </a:p>
      </dgm:t>
    </dgm:pt>
    <dgm:pt modelId="{47BD3C35-EE88-4C57-8C67-F963A4ED51C9}" type="pres">
      <dgm:prSet presAssocID="{0C3F9B18-8665-4CF3-92C5-0CB7A803865D}" presName="connectorText" presStyleLbl="sibTrans2D1" presStyleIdx="0" presStyleCnt="3"/>
      <dgm:spPr/>
      <dgm:t>
        <a:bodyPr/>
        <a:lstStyle/>
        <a:p>
          <a:endParaRPr lang="en-US"/>
        </a:p>
      </dgm:t>
    </dgm:pt>
    <dgm:pt modelId="{660FC499-1D86-4B3B-B2D2-BA13D234D410}" type="pres">
      <dgm:prSet presAssocID="{12F6DD4E-2689-45F6-A308-3AF478906320}" presName="node" presStyleLbl="node1" presStyleIdx="1" presStyleCnt="3">
        <dgm:presLayoutVars>
          <dgm:bulletEnabled val="1"/>
        </dgm:presLayoutVars>
      </dgm:prSet>
      <dgm:spPr/>
      <dgm:t>
        <a:bodyPr/>
        <a:lstStyle/>
        <a:p>
          <a:endParaRPr lang="en-US"/>
        </a:p>
      </dgm:t>
    </dgm:pt>
    <dgm:pt modelId="{D810D151-991D-49F9-8FDC-12902CCA4040}" type="pres">
      <dgm:prSet presAssocID="{9EA2A087-B7D0-4470-89B9-8993A2ABF9A4}" presName="sibTrans" presStyleLbl="sibTrans2D1" presStyleIdx="1" presStyleCnt="3"/>
      <dgm:spPr/>
      <dgm:t>
        <a:bodyPr/>
        <a:lstStyle/>
        <a:p>
          <a:endParaRPr lang="en-US"/>
        </a:p>
      </dgm:t>
    </dgm:pt>
    <dgm:pt modelId="{A434762F-3A6F-40DB-82A9-33150459FFFE}" type="pres">
      <dgm:prSet presAssocID="{9EA2A087-B7D0-4470-89B9-8993A2ABF9A4}" presName="connectorText" presStyleLbl="sibTrans2D1" presStyleIdx="1" presStyleCnt="3"/>
      <dgm:spPr/>
      <dgm:t>
        <a:bodyPr/>
        <a:lstStyle/>
        <a:p>
          <a:endParaRPr lang="en-US"/>
        </a:p>
      </dgm:t>
    </dgm:pt>
    <dgm:pt modelId="{0AC75B82-597F-437D-BB57-83A51216E360}" type="pres">
      <dgm:prSet presAssocID="{C687FC83-78CC-4E95-A502-9A715AFC8504}" presName="node" presStyleLbl="node1" presStyleIdx="2" presStyleCnt="3">
        <dgm:presLayoutVars>
          <dgm:bulletEnabled val="1"/>
        </dgm:presLayoutVars>
      </dgm:prSet>
      <dgm:spPr/>
      <dgm:t>
        <a:bodyPr/>
        <a:lstStyle/>
        <a:p>
          <a:endParaRPr lang="en-US"/>
        </a:p>
      </dgm:t>
    </dgm:pt>
    <dgm:pt modelId="{6033319A-F4BB-4919-B6AA-CFC9920EDE0D}" type="pres">
      <dgm:prSet presAssocID="{2D08C3F2-53CC-416E-9EEC-4ACA15DCAFBE}" presName="sibTrans" presStyleLbl="sibTrans2D1" presStyleIdx="2" presStyleCnt="3"/>
      <dgm:spPr/>
      <dgm:t>
        <a:bodyPr/>
        <a:lstStyle/>
        <a:p>
          <a:endParaRPr lang="en-US"/>
        </a:p>
      </dgm:t>
    </dgm:pt>
    <dgm:pt modelId="{4F8BB56B-DB2D-4439-A33E-EEC331F6D88E}" type="pres">
      <dgm:prSet presAssocID="{2D08C3F2-53CC-416E-9EEC-4ACA15DCAFBE}" presName="connectorText" presStyleLbl="sibTrans2D1" presStyleIdx="2" presStyleCnt="3"/>
      <dgm:spPr/>
      <dgm:t>
        <a:bodyPr/>
        <a:lstStyle/>
        <a:p>
          <a:endParaRPr lang="en-US"/>
        </a:p>
      </dgm:t>
    </dgm:pt>
  </dgm:ptLst>
  <dgm:cxnLst>
    <dgm:cxn modelId="{3A583244-B96A-4422-A5A0-A6C91798658C}" type="presOf" srcId="{14381F44-EDA3-4356-8C9D-A80F96ACFEC6}" destId="{51C51404-3C68-4AAD-8EB7-1CD09AF19542}" srcOrd="0" destOrd="0" presId="urn:microsoft.com/office/officeart/2005/8/layout/cycle7"/>
    <dgm:cxn modelId="{E945D0DC-51C3-4D60-B823-C2022373EBC3}" type="presOf" srcId="{87CC8391-88D2-4E6A-AC4E-7948015F0750}" destId="{15E93ABC-F922-4C90-81C5-4E616C9B253C}" srcOrd="0" destOrd="0" presId="urn:microsoft.com/office/officeart/2005/8/layout/cycle7"/>
    <dgm:cxn modelId="{30ECD232-692C-4327-ADAF-56394908B3D9}" type="presOf" srcId="{9EA2A087-B7D0-4470-89B9-8993A2ABF9A4}" destId="{A434762F-3A6F-40DB-82A9-33150459FFFE}" srcOrd="1" destOrd="0" presId="urn:microsoft.com/office/officeart/2005/8/layout/cycle7"/>
    <dgm:cxn modelId="{1DF872C3-4D9B-47C8-B4D7-22283B01F6F3}" type="presOf" srcId="{12F6DD4E-2689-45F6-A308-3AF478906320}" destId="{660FC499-1D86-4B3B-B2D2-BA13D234D410}" srcOrd="0" destOrd="0" presId="urn:microsoft.com/office/officeart/2005/8/layout/cycle7"/>
    <dgm:cxn modelId="{9B94889D-F9ED-448F-87A3-5A3933DB5E10}" type="presOf" srcId="{2D08C3F2-53CC-416E-9EEC-4ACA15DCAFBE}" destId="{4F8BB56B-DB2D-4439-A33E-EEC331F6D88E}" srcOrd="1" destOrd="0" presId="urn:microsoft.com/office/officeart/2005/8/layout/cycle7"/>
    <dgm:cxn modelId="{08984300-E3A1-45F6-89ED-BA223540759F}" type="presOf" srcId="{0C3F9B18-8665-4CF3-92C5-0CB7A803865D}" destId="{47BD3C35-EE88-4C57-8C67-F963A4ED51C9}" srcOrd="1" destOrd="0" presId="urn:microsoft.com/office/officeart/2005/8/layout/cycle7"/>
    <dgm:cxn modelId="{D116601B-6583-4D09-BEFF-1AA3C8326072}" srcId="{87CC8391-88D2-4E6A-AC4E-7948015F0750}" destId="{12F6DD4E-2689-45F6-A308-3AF478906320}" srcOrd="1" destOrd="0" parTransId="{8D9F73B7-90DA-4CC3-ACE2-14C2032F8514}" sibTransId="{9EA2A087-B7D0-4470-89B9-8993A2ABF9A4}"/>
    <dgm:cxn modelId="{BBB11926-0679-4B8F-915A-FEE887318AD9}" type="presOf" srcId="{0C3F9B18-8665-4CF3-92C5-0CB7A803865D}" destId="{B4A74796-8E10-452D-A232-92E31CDBE42C}" srcOrd="0" destOrd="0" presId="urn:microsoft.com/office/officeart/2005/8/layout/cycle7"/>
    <dgm:cxn modelId="{8A063C68-E0CF-42C9-8464-277552AFEF15}" srcId="{87CC8391-88D2-4E6A-AC4E-7948015F0750}" destId="{C687FC83-78CC-4E95-A502-9A715AFC8504}" srcOrd="2" destOrd="0" parTransId="{0283C0BD-E416-4FFF-B0CA-290DEFA58A25}" sibTransId="{2D08C3F2-53CC-416E-9EEC-4ACA15DCAFBE}"/>
    <dgm:cxn modelId="{7233B5D7-7C71-4B5D-BCBB-CE8D8EBD89FD}" type="presOf" srcId="{C687FC83-78CC-4E95-A502-9A715AFC8504}" destId="{0AC75B82-597F-437D-BB57-83A51216E360}" srcOrd="0" destOrd="0" presId="urn:microsoft.com/office/officeart/2005/8/layout/cycle7"/>
    <dgm:cxn modelId="{1050A40A-BB85-419A-9FD4-5F46FAF1F09A}" srcId="{87CC8391-88D2-4E6A-AC4E-7948015F0750}" destId="{14381F44-EDA3-4356-8C9D-A80F96ACFEC6}" srcOrd="0" destOrd="0" parTransId="{610AB180-91C8-49AD-8537-666D9755AE06}" sibTransId="{0C3F9B18-8665-4CF3-92C5-0CB7A803865D}"/>
    <dgm:cxn modelId="{EDFA864F-E016-47A4-9C1A-FF26EEC9DB21}" type="presOf" srcId="{9EA2A087-B7D0-4470-89B9-8993A2ABF9A4}" destId="{D810D151-991D-49F9-8FDC-12902CCA4040}" srcOrd="0" destOrd="0" presId="urn:microsoft.com/office/officeart/2005/8/layout/cycle7"/>
    <dgm:cxn modelId="{4DBB4B81-F5B6-4DEE-9997-A2D0A075585C}" type="presOf" srcId="{2D08C3F2-53CC-416E-9EEC-4ACA15DCAFBE}" destId="{6033319A-F4BB-4919-B6AA-CFC9920EDE0D}" srcOrd="0" destOrd="0" presId="urn:microsoft.com/office/officeart/2005/8/layout/cycle7"/>
    <dgm:cxn modelId="{87348E50-B155-42C6-B7C5-1E5129516CA8}" type="presParOf" srcId="{15E93ABC-F922-4C90-81C5-4E616C9B253C}" destId="{51C51404-3C68-4AAD-8EB7-1CD09AF19542}" srcOrd="0" destOrd="0" presId="urn:microsoft.com/office/officeart/2005/8/layout/cycle7"/>
    <dgm:cxn modelId="{C6965F0D-3404-44A4-B2A2-960B0087723A}" type="presParOf" srcId="{15E93ABC-F922-4C90-81C5-4E616C9B253C}" destId="{B4A74796-8E10-452D-A232-92E31CDBE42C}" srcOrd="1" destOrd="0" presId="urn:microsoft.com/office/officeart/2005/8/layout/cycle7"/>
    <dgm:cxn modelId="{DBFE49BA-C365-4B3C-BD07-D2ACDE1CAADB}" type="presParOf" srcId="{B4A74796-8E10-452D-A232-92E31CDBE42C}" destId="{47BD3C35-EE88-4C57-8C67-F963A4ED51C9}" srcOrd="0" destOrd="0" presId="urn:microsoft.com/office/officeart/2005/8/layout/cycle7"/>
    <dgm:cxn modelId="{BF1CF273-6E14-4183-9D61-BF190C0DD204}" type="presParOf" srcId="{15E93ABC-F922-4C90-81C5-4E616C9B253C}" destId="{660FC499-1D86-4B3B-B2D2-BA13D234D410}" srcOrd="2" destOrd="0" presId="urn:microsoft.com/office/officeart/2005/8/layout/cycle7"/>
    <dgm:cxn modelId="{871503D5-BAF5-460C-8C98-19D8CB509FF8}" type="presParOf" srcId="{15E93ABC-F922-4C90-81C5-4E616C9B253C}" destId="{D810D151-991D-49F9-8FDC-12902CCA4040}" srcOrd="3" destOrd="0" presId="urn:microsoft.com/office/officeart/2005/8/layout/cycle7"/>
    <dgm:cxn modelId="{C880D084-BDB7-459F-AE28-F44F12241F87}" type="presParOf" srcId="{D810D151-991D-49F9-8FDC-12902CCA4040}" destId="{A434762F-3A6F-40DB-82A9-33150459FFFE}" srcOrd="0" destOrd="0" presId="urn:microsoft.com/office/officeart/2005/8/layout/cycle7"/>
    <dgm:cxn modelId="{F62E8506-929A-4C51-B1E5-64D9501545C4}" type="presParOf" srcId="{15E93ABC-F922-4C90-81C5-4E616C9B253C}" destId="{0AC75B82-597F-437D-BB57-83A51216E360}" srcOrd="4" destOrd="0" presId="urn:microsoft.com/office/officeart/2005/8/layout/cycle7"/>
    <dgm:cxn modelId="{5FC173B4-24F1-454C-8C66-F66BF33CE251}" type="presParOf" srcId="{15E93ABC-F922-4C90-81C5-4E616C9B253C}" destId="{6033319A-F4BB-4919-B6AA-CFC9920EDE0D}" srcOrd="5" destOrd="0" presId="urn:microsoft.com/office/officeart/2005/8/layout/cycle7"/>
    <dgm:cxn modelId="{9C2D84CF-6A3D-4C86-B692-CF6E7267DCA5}" type="presParOf" srcId="{6033319A-F4BB-4919-B6AA-CFC9920EDE0D}" destId="{4F8BB56B-DB2D-4439-A33E-EEC331F6D88E}" srcOrd="0" destOrd="0" presId="urn:microsoft.com/office/officeart/2005/8/layout/cycle7"/>
  </dgm:cxnLst>
  <dgm:bg/>
  <dgm:whole/>
</dgm:dataModel>
</file>

<file path=ppt/diagrams/layout1.xml><?xml version="1.0" encoding="utf-8"?>
<dgm:layoutDef xmlns:dgm="http://schemas.openxmlformats.org/drawingml/2006/diagram" xmlns:a="http://schemas.openxmlformats.org/drawingml/2006/main" uniqueId="urn:microsoft.com/office/officeart/2005/8/layout/cycle7">
  <dgm:title val=""/>
  <dgm:desc val=""/>
  <dgm:catLst>
    <dgm:cat type="cycle" pri="6000"/>
  </dgm:catLst>
  <dgm:sampData>
    <dgm:dataModel>
      <dgm:ptLst>
        <dgm:pt modelId="0" type="doc"/>
        <dgm:pt modelId="1">
          <dgm:prSet phldr="1"/>
        </dgm:pt>
        <dgm:pt modelId="2">
          <dgm:prSet phldr="1"/>
        </dgm:pt>
        <dgm:pt modelId="3">
          <dgm:prSet phldr="1"/>
        </dgm:pt>
      </dgm:ptLst>
      <dgm:cxnLst>
        <dgm:cxn modelId="6" srcId="0" destId="1" srcOrd="0" destOrd="0"/>
        <dgm:cxn modelId="7" srcId="0" destId="2" srcOrd="1" destOrd="0"/>
        <dgm:cxn modelId="8" srcId="0" destId="3" srcOrd="2"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func="var" arg="dir" op="equ" val="norm">
        <dgm:alg type="cycle">
          <dgm:param type="stAng" val="0"/>
          <dgm:param type="spanAng" val="360"/>
        </dgm:alg>
      </dgm:if>
      <dgm:else name="Name3">
        <dgm:alg type="cycle">
          <dgm:param type="stAng" val="0"/>
          <dgm:param type="spanAng" val="-360"/>
        </dgm:alg>
      </dgm:else>
    </dgm:choose>
    <dgm:shape xmlns:r="http://schemas.openxmlformats.org/officeDocument/2006/relationships" r:blip="">
      <dgm:adjLst/>
    </dgm:shape>
    <dgm:presOf/>
    <dgm:constrLst>
      <dgm:constr type="diam" refType="w"/>
      <dgm:constr type="w" for="ch" ptType="node" refType="w"/>
      <dgm:constr type="primFontSz" for="ch" ptType="node" op="equ" val="65"/>
      <dgm:constr type="w" for="ch" forName="sibTrans" refType="w" refFor="ch" refPtType="node" op="equ" fact="0.35"/>
      <dgm:constr type="connDist" for="ch" forName="sibTrans" op="equ"/>
      <dgm:constr type="primFontSz" for="des" forName="connectorText" op="equ" val="55"/>
      <dgm:constr type="primFontSz" for="des" forName="connectorText" refType="primFontSz" refFor="ch" refPtType="node" op="lte" fact="0.8"/>
      <dgm:constr type="sibSp" refType="w" refFor="ch" refPtType="node" op="equ" fact="0.65"/>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4">
        <dgm:if name="Name5" axis="par ch" ptType="doc node" func="cnt" op="gt" val="1">
          <dgm:forEach name="sibTransForEach" axis="followSib" ptType="sibTrans" hideLastTrans="0" cnt="1">
            <dgm:layoutNode name="sibTrans">
              <dgm:choose name="Name6">
                <dgm:if name="Name7" axis="par ch" ptType="doc node" func="posEven" op="equ" val="1">
                  <dgm:alg type="conn">
                    <dgm:param type="begPts" val="radial"/>
                    <dgm:param type="endPts" val="radial"/>
                    <dgm:param type="begSty" val="arr"/>
                    <dgm:param type="endSty" val="arr"/>
                  </dgm:alg>
                </dgm:if>
                <dgm:else name="Name8">
                  <dgm:alg type="conn">
                    <dgm:param type="begPts" val="auto"/>
                    <dgm:param type="endPts" val="auto"/>
                    <dgm:param type="begSty" val="arr"/>
                    <dgm:param type="endSty" val="arr"/>
                  </dgm:alg>
                </dgm:else>
              </dgm:choose>
              <dgm:shape xmlns:r="http://schemas.openxmlformats.org/officeDocument/2006/relationships" type="conn" r:blip="">
                <dgm:adjLst/>
              </dgm:shape>
              <dgm:presOf axis="self"/>
              <dgm:constrLst>
                <dgm:constr type="h" refType="w" fact="0.5"/>
                <dgm:constr type="connDist"/>
                <dgm:constr type="begPad" refType="connDist" fact="0.1"/>
                <dgm:constr type="endPad" refType="connDist" fact="0.1"/>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9"/>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DDCF752-75B0-4AE8-BD6E-42E4698319B3}" type="datetimeFigureOut">
              <a:rPr lang="en-US" smtClean="0"/>
              <a:pPr/>
              <a:t>4/7/2021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055680B-4F19-43C3-B312-9E4BF7E5A5B4}"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055680B-4F19-43C3-B312-9E4BF7E5A5B4}" type="slidenum">
              <a:rPr lang="en-US" smtClean="0"/>
              <a:pPr/>
              <a:t>4</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7147251-BF89-48C1-9DF6-81BED72E0A78}" type="datetimeFigureOut">
              <a:rPr lang="en-US" smtClean="0"/>
              <a:pPr/>
              <a:t>4/7/2021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114B56-B222-4EDD-8B98-A6577F75EA9E}"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7147251-BF89-48C1-9DF6-81BED72E0A78}" type="datetimeFigureOut">
              <a:rPr lang="en-US" smtClean="0"/>
              <a:pPr/>
              <a:t>4/7/2021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114B56-B222-4EDD-8B98-A6577F75EA9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7147251-BF89-48C1-9DF6-81BED72E0A78}" type="datetimeFigureOut">
              <a:rPr lang="en-US" smtClean="0"/>
              <a:pPr/>
              <a:t>4/7/2021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114B56-B222-4EDD-8B98-A6577F75EA9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7147251-BF89-48C1-9DF6-81BED72E0A78}" type="datetimeFigureOut">
              <a:rPr lang="en-US" smtClean="0"/>
              <a:pPr/>
              <a:t>4/7/2021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114B56-B222-4EDD-8B98-A6577F75EA9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7147251-BF89-48C1-9DF6-81BED72E0A78}" type="datetimeFigureOut">
              <a:rPr lang="en-US" smtClean="0"/>
              <a:pPr/>
              <a:t>4/7/2021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114B56-B222-4EDD-8B98-A6577F75EA9E}"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7147251-BF89-48C1-9DF6-81BED72E0A78}" type="datetimeFigureOut">
              <a:rPr lang="en-US" smtClean="0"/>
              <a:pPr/>
              <a:t>4/7/2021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2114B56-B222-4EDD-8B98-A6577F75EA9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7147251-BF89-48C1-9DF6-81BED72E0A78}" type="datetimeFigureOut">
              <a:rPr lang="en-US" smtClean="0"/>
              <a:pPr/>
              <a:t>4/7/2021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2114B56-B222-4EDD-8B98-A6577F75EA9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7147251-BF89-48C1-9DF6-81BED72E0A78}" type="datetimeFigureOut">
              <a:rPr lang="en-US" smtClean="0"/>
              <a:pPr/>
              <a:t>4/7/2021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2114B56-B222-4EDD-8B98-A6577F75EA9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7147251-BF89-48C1-9DF6-81BED72E0A78}" type="datetimeFigureOut">
              <a:rPr lang="en-US" smtClean="0"/>
              <a:pPr/>
              <a:t>4/7/2021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2114B56-B222-4EDD-8B98-A6577F75EA9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7147251-BF89-48C1-9DF6-81BED72E0A78}" type="datetimeFigureOut">
              <a:rPr lang="en-US" smtClean="0"/>
              <a:pPr/>
              <a:t>4/7/2021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2114B56-B222-4EDD-8B98-A6577F75EA9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7147251-BF89-48C1-9DF6-81BED72E0A78}" type="datetimeFigureOut">
              <a:rPr lang="en-US" smtClean="0"/>
              <a:pPr/>
              <a:t>4/7/2021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2114B56-B222-4EDD-8B98-A6577F75EA9E}"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7147251-BF89-48C1-9DF6-81BED72E0A78}" type="datetimeFigureOut">
              <a:rPr lang="en-US" smtClean="0"/>
              <a:pPr/>
              <a:t>4/7/2021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2114B56-B222-4EDD-8B98-A6577F75EA9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4.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Invitation !</a:t>
            </a:r>
            <a:endParaRPr lang="en-US" b="1" dirty="0"/>
          </a:p>
        </p:txBody>
      </p:sp>
      <p:sp>
        <p:nvSpPr>
          <p:cNvPr id="3" name="Content Placeholder 2"/>
          <p:cNvSpPr>
            <a:spLocks noGrp="1"/>
          </p:cNvSpPr>
          <p:nvPr>
            <p:ph idx="1"/>
          </p:nvPr>
        </p:nvSpPr>
        <p:spPr>
          <a:xfrm>
            <a:off x="457200" y="1295400"/>
            <a:ext cx="8229600" cy="4830763"/>
          </a:xfrm>
        </p:spPr>
        <p:txBody>
          <a:bodyPr>
            <a:normAutofit fontScale="92500" lnSpcReduction="20000"/>
          </a:bodyPr>
          <a:lstStyle/>
          <a:p>
            <a:pPr>
              <a:buNone/>
            </a:pPr>
            <a:r>
              <a:rPr lang="en-US" dirty="0" smtClean="0"/>
              <a:t>If you are a living theory researcher…</a:t>
            </a:r>
          </a:p>
          <a:p>
            <a:pPr>
              <a:buNone/>
            </a:pPr>
            <a:r>
              <a:rPr lang="en-US" dirty="0" smtClean="0"/>
              <a:t>If you are a self-study practitioner…</a:t>
            </a:r>
          </a:p>
          <a:p>
            <a:pPr>
              <a:buNone/>
            </a:pPr>
            <a:r>
              <a:rPr lang="en-US" dirty="0" smtClean="0"/>
              <a:t>If you value love, care, vulnerability, goodness…</a:t>
            </a:r>
          </a:p>
          <a:p>
            <a:pPr>
              <a:buNone/>
            </a:pPr>
            <a:r>
              <a:rPr lang="en-US" dirty="0" smtClean="0"/>
              <a:t>If you are dialogic, co-operative, participatory… </a:t>
            </a:r>
          </a:p>
          <a:p>
            <a:pPr>
              <a:buNone/>
            </a:pPr>
            <a:r>
              <a:rPr lang="en-US" dirty="0" smtClean="0"/>
              <a:t>If you know Jack, Jackie, Michelle, </a:t>
            </a:r>
            <a:r>
              <a:rPr lang="en-US" dirty="0" err="1" smtClean="0"/>
              <a:t>Shivani</a:t>
            </a:r>
            <a:endParaRPr lang="en-US" dirty="0" smtClean="0"/>
          </a:p>
          <a:p>
            <a:pPr>
              <a:buNone/>
            </a:pPr>
            <a:r>
              <a:rPr lang="en-US" dirty="0" smtClean="0"/>
              <a:t>Come sit by my side </a:t>
            </a:r>
          </a:p>
          <a:p>
            <a:pPr>
              <a:buNone/>
            </a:pPr>
            <a:r>
              <a:rPr lang="en-US" dirty="0" smtClean="0"/>
              <a:t>For I have an untold story to tell</a:t>
            </a:r>
          </a:p>
          <a:p>
            <a:pPr>
              <a:buNone/>
            </a:pPr>
            <a:r>
              <a:rPr lang="en-US" dirty="0" smtClean="0"/>
              <a:t>Come in ! </a:t>
            </a:r>
          </a:p>
          <a:p>
            <a:pPr>
              <a:buNone/>
            </a:pPr>
            <a:r>
              <a:rPr lang="en-US" dirty="0" smtClean="0"/>
              <a:t>Come in!!</a:t>
            </a:r>
          </a:p>
          <a:p>
            <a:pPr>
              <a:buNone/>
            </a:pPr>
            <a:endParaRPr lang="en-US" dirty="0" smtClean="0"/>
          </a:p>
          <a:p>
            <a:pPr>
              <a:buNone/>
            </a:pPr>
            <a:r>
              <a:rPr lang="en-US" sz="1500" dirty="0" smtClean="0"/>
              <a:t>Adapted from </a:t>
            </a:r>
            <a:r>
              <a:rPr lang="en-US" sz="1500" dirty="0" err="1" smtClean="0"/>
              <a:t>Shel</a:t>
            </a:r>
            <a:r>
              <a:rPr lang="en-US" sz="1500" dirty="0" smtClean="0"/>
              <a:t> Silverstein’s lyrical poem ‘Invitation’</a:t>
            </a:r>
            <a:endParaRPr lang="en-US" sz="15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Methods</a:t>
            </a:r>
            <a:endParaRPr lang="en-US" b="1" dirty="0"/>
          </a:p>
        </p:txBody>
      </p:sp>
      <p:sp>
        <p:nvSpPr>
          <p:cNvPr id="3" name="Content Placeholder 2"/>
          <p:cNvSpPr>
            <a:spLocks noGrp="1"/>
          </p:cNvSpPr>
          <p:nvPr>
            <p:ph idx="1"/>
          </p:nvPr>
        </p:nvSpPr>
        <p:spPr/>
        <p:txBody>
          <a:bodyPr/>
          <a:lstStyle/>
          <a:p>
            <a:r>
              <a:rPr lang="en-US" dirty="0" smtClean="0"/>
              <a:t>Self-study methodology</a:t>
            </a:r>
          </a:p>
          <a:p>
            <a:r>
              <a:rPr lang="en-US" dirty="0" smtClean="0"/>
              <a:t>A participatory action research design </a:t>
            </a:r>
          </a:p>
          <a:p>
            <a:r>
              <a:rPr lang="en-US" dirty="0" smtClean="0"/>
              <a:t>Dialogue method</a:t>
            </a:r>
          </a:p>
          <a:p>
            <a:r>
              <a:rPr lang="en-US" dirty="0" smtClean="0"/>
              <a:t>Reflective journals, presentations, assignments, and Blog writing</a:t>
            </a:r>
          </a:p>
          <a:p>
            <a:r>
              <a:rPr lang="en-US" dirty="0" smtClean="0"/>
              <a:t>Multimedia, SKYPE, and Zoom</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Findings: A </a:t>
            </a:r>
            <a:r>
              <a:rPr lang="en-US" b="1" dirty="0" err="1" smtClean="0"/>
              <a:t>Satvic</a:t>
            </a:r>
            <a:r>
              <a:rPr lang="en-US" b="1" dirty="0" smtClean="0"/>
              <a:t> framework</a:t>
            </a:r>
            <a:endParaRPr lang="en-US" b="1" dirty="0"/>
          </a:p>
        </p:txBody>
      </p:sp>
      <p:sp>
        <p:nvSpPr>
          <p:cNvPr id="3" name="Content Placeholder 2"/>
          <p:cNvSpPr>
            <a:spLocks noGrp="1"/>
          </p:cNvSpPr>
          <p:nvPr>
            <p:ph idx="1"/>
          </p:nvPr>
        </p:nvSpPr>
        <p:spPr/>
        <p:txBody>
          <a:bodyPr>
            <a:normAutofit fontScale="92500" lnSpcReduction="10000"/>
          </a:bodyPr>
          <a:lstStyle/>
          <a:p>
            <a:r>
              <a:rPr lang="en-US" dirty="0" smtClean="0"/>
              <a:t>A cluster of context-responsive approaches in the form of a </a:t>
            </a:r>
            <a:r>
              <a:rPr lang="en-US" dirty="0" err="1" smtClean="0"/>
              <a:t>satvic</a:t>
            </a:r>
            <a:r>
              <a:rPr lang="en-US" dirty="0" smtClean="0"/>
              <a:t> framework</a:t>
            </a:r>
          </a:p>
          <a:p>
            <a:r>
              <a:rPr lang="en-US" dirty="0" smtClean="0"/>
              <a:t> </a:t>
            </a:r>
            <a:r>
              <a:rPr lang="en-US" i="1" dirty="0" smtClean="0"/>
              <a:t>The cluster includes</a:t>
            </a:r>
          </a:p>
          <a:p>
            <a:pPr>
              <a:buNone/>
            </a:pPr>
            <a:r>
              <a:rPr lang="en-US" i="1" dirty="0" smtClean="0"/>
              <a:t>(1) voluntary participation,</a:t>
            </a:r>
          </a:p>
          <a:p>
            <a:pPr>
              <a:buNone/>
            </a:pPr>
            <a:r>
              <a:rPr lang="en-US" i="1" dirty="0" smtClean="0"/>
              <a:t>(2) valuing an (everyday) sense of wonderment,</a:t>
            </a:r>
          </a:p>
          <a:p>
            <a:pPr>
              <a:buNone/>
            </a:pPr>
            <a:r>
              <a:rPr lang="en-US" i="1" dirty="0" smtClean="0"/>
              <a:t> (3) respecting interdependence, </a:t>
            </a:r>
          </a:p>
          <a:p>
            <a:pPr>
              <a:buNone/>
            </a:pPr>
            <a:r>
              <a:rPr lang="en-US" i="1" dirty="0" smtClean="0"/>
              <a:t>(4) enhancing the culture of inquiry (Delong, 2013), and</a:t>
            </a:r>
          </a:p>
          <a:p>
            <a:pPr>
              <a:buNone/>
            </a:pPr>
            <a:r>
              <a:rPr lang="en-US" i="1" dirty="0" smtClean="0"/>
              <a:t> (5) adopting aesthetic/s inquiry. </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Conclusion</a:t>
            </a:r>
            <a:endParaRPr lang="en-US" b="1" dirty="0"/>
          </a:p>
        </p:txBody>
      </p:sp>
      <p:sp>
        <p:nvSpPr>
          <p:cNvPr id="3" name="Content Placeholder 2"/>
          <p:cNvSpPr>
            <a:spLocks noGrp="1"/>
          </p:cNvSpPr>
          <p:nvPr>
            <p:ph idx="1"/>
          </p:nvPr>
        </p:nvSpPr>
        <p:spPr/>
        <p:txBody>
          <a:bodyPr>
            <a:normAutofit fontScale="92500" lnSpcReduction="10000"/>
          </a:bodyPr>
          <a:lstStyle/>
          <a:p>
            <a:r>
              <a:rPr lang="en-US" dirty="0" smtClean="0"/>
              <a:t>Ignorance as vulnerability (a living value)</a:t>
            </a:r>
          </a:p>
          <a:p>
            <a:r>
              <a:rPr lang="en-US" dirty="0" smtClean="0"/>
              <a:t>We may be the worst in one point of time but we can improve ourselves and make journey through </a:t>
            </a:r>
            <a:r>
              <a:rPr lang="en-US" dirty="0" err="1" smtClean="0"/>
              <a:t>tamas</a:t>
            </a:r>
            <a:r>
              <a:rPr lang="en-US" dirty="0" smtClean="0"/>
              <a:t>-rajas-</a:t>
            </a:r>
            <a:r>
              <a:rPr lang="en-US" dirty="0" err="1" smtClean="0"/>
              <a:t>satva</a:t>
            </a:r>
            <a:r>
              <a:rPr lang="en-US" dirty="0" smtClean="0"/>
              <a:t> being observant of our own attributes within the culture of inquiry</a:t>
            </a:r>
          </a:p>
          <a:p>
            <a:r>
              <a:rPr lang="en-US" dirty="0" smtClean="0"/>
              <a:t>The journey from </a:t>
            </a:r>
            <a:r>
              <a:rPr lang="en-US" dirty="0" err="1" smtClean="0"/>
              <a:t>tamas</a:t>
            </a:r>
            <a:r>
              <a:rPr lang="en-US" dirty="0" smtClean="0"/>
              <a:t> to rajas to </a:t>
            </a:r>
            <a:r>
              <a:rPr lang="en-US" dirty="0" err="1" smtClean="0"/>
              <a:t>satva</a:t>
            </a:r>
            <a:r>
              <a:rPr lang="en-US" dirty="0" smtClean="0"/>
              <a:t> is not a linear but a cyclical process.</a:t>
            </a:r>
          </a:p>
          <a:p>
            <a:r>
              <a:rPr lang="en-US" dirty="0" smtClean="0"/>
              <a:t>I added another meaning to my living-educational-value, ‘living love’ that is interconnectedness. </a:t>
            </a:r>
          </a:p>
          <a:p>
            <a:endParaRPr lang="en-US" dirty="0" smtClean="0"/>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Significance</a:t>
            </a:r>
            <a:endParaRPr lang="en-US" b="1" dirty="0"/>
          </a:p>
        </p:txBody>
      </p:sp>
      <p:sp>
        <p:nvSpPr>
          <p:cNvPr id="3" name="Content Placeholder 2"/>
          <p:cNvSpPr>
            <a:spLocks noGrp="1"/>
          </p:cNvSpPr>
          <p:nvPr>
            <p:ph idx="1"/>
          </p:nvPr>
        </p:nvSpPr>
        <p:spPr/>
        <p:txBody>
          <a:bodyPr>
            <a:normAutofit fontScale="92500" lnSpcReduction="10000"/>
          </a:bodyPr>
          <a:lstStyle/>
          <a:p>
            <a:r>
              <a:rPr lang="en-US" dirty="0" smtClean="0"/>
              <a:t>Vulnerability exerts living values like a moon on the tides and thereby develops a sense of interconnectedness in the local and global contexts.</a:t>
            </a:r>
          </a:p>
          <a:p>
            <a:r>
              <a:rPr lang="en-US" dirty="0" smtClean="0"/>
              <a:t>Sustaining living-educational theory through shared space and values </a:t>
            </a:r>
            <a:r>
              <a:rPr lang="en-US" sz="2200" dirty="0" smtClean="0"/>
              <a:t>(</a:t>
            </a:r>
            <a:r>
              <a:rPr lang="en-US" sz="2200" dirty="0" err="1" smtClean="0"/>
              <a:t>transdisicplinary</a:t>
            </a:r>
            <a:r>
              <a:rPr lang="en-US" sz="2200" dirty="0" smtClean="0"/>
              <a:t> project; love, care and vulnerability)</a:t>
            </a:r>
          </a:p>
          <a:p>
            <a:r>
              <a:rPr lang="en-US" dirty="0" smtClean="0"/>
              <a:t>Living-educational-theory praxis deepens living values as I added another meaning to ‘living love’ i.e. interconnectedness. </a:t>
            </a:r>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How we influenced each other</a:t>
            </a:r>
            <a:endParaRPr lang="en-US" b="1" dirty="0"/>
          </a:p>
        </p:txBody>
      </p:sp>
      <p:sp>
        <p:nvSpPr>
          <p:cNvPr id="3" name="Content Placeholder 2"/>
          <p:cNvSpPr>
            <a:spLocks noGrp="1"/>
          </p:cNvSpPr>
          <p:nvPr>
            <p:ph sz="half" idx="1"/>
          </p:nvPr>
        </p:nvSpPr>
        <p:spPr/>
        <p:txBody>
          <a:bodyPr>
            <a:normAutofit fontScale="55000" lnSpcReduction="20000"/>
          </a:bodyPr>
          <a:lstStyle/>
          <a:p>
            <a:r>
              <a:rPr lang="en-US" b="1" dirty="0" smtClean="0"/>
              <a:t>Delong</a:t>
            </a:r>
            <a:r>
              <a:rPr lang="en-US" dirty="0" smtClean="0"/>
              <a:t>: It seems we all are on our spiritual journey! </a:t>
            </a:r>
          </a:p>
          <a:p>
            <a:r>
              <a:rPr lang="en-US" dirty="0" smtClean="0"/>
              <a:t>While I have mentored </a:t>
            </a:r>
            <a:r>
              <a:rPr lang="en-US" dirty="0" err="1" smtClean="0"/>
              <a:t>Parbati</a:t>
            </a:r>
            <a:r>
              <a:rPr lang="en-US" dirty="0" smtClean="0"/>
              <a:t>, we have learned together to understand cultural differences, to make explicit our values as explanatory principles and the nature of cultures of inquiry.</a:t>
            </a:r>
          </a:p>
          <a:p>
            <a:endParaRPr lang="en-US" dirty="0" smtClean="0"/>
          </a:p>
          <a:p>
            <a:r>
              <a:rPr lang="en-US" b="1" dirty="0" smtClean="0"/>
              <a:t>Jack</a:t>
            </a:r>
            <a:r>
              <a:rPr lang="en-US" dirty="0" smtClean="0"/>
              <a:t>: </a:t>
            </a:r>
            <a:r>
              <a:rPr lang="en-US" dirty="0" err="1" smtClean="0"/>
              <a:t>Parbati</a:t>
            </a:r>
            <a:r>
              <a:rPr lang="en-US" dirty="0" smtClean="0"/>
              <a:t> </a:t>
            </a:r>
            <a:r>
              <a:rPr lang="en-US" dirty="0" err="1" smtClean="0"/>
              <a:t>Dhungana’s</a:t>
            </a:r>
            <a:r>
              <a:rPr lang="en-US" dirty="0" smtClean="0"/>
              <a:t> shared her values that are grounded in her </a:t>
            </a:r>
            <a:r>
              <a:rPr lang="en-US" dirty="0" err="1" smtClean="0"/>
              <a:t>satvic</a:t>
            </a:r>
            <a:r>
              <a:rPr lang="en-US" dirty="0" smtClean="0"/>
              <a:t> framework with her focus on the attainment of goodness as the highest human attribute, form or state. </a:t>
            </a:r>
            <a:r>
              <a:rPr lang="en-US" dirty="0" err="1" smtClean="0"/>
              <a:t>Parbati</a:t>
            </a:r>
            <a:r>
              <a:rPr lang="en-US" dirty="0" smtClean="0"/>
              <a:t> </a:t>
            </a:r>
            <a:r>
              <a:rPr lang="en-US" dirty="0" err="1" smtClean="0"/>
              <a:t>Dhungana</a:t>
            </a:r>
            <a:r>
              <a:rPr lang="en-US" dirty="0" smtClean="0"/>
              <a:t> takes social responsibility and works for the common good within her </a:t>
            </a:r>
            <a:r>
              <a:rPr lang="en-US" dirty="0" err="1" smtClean="0"/>
              <a:t>Nepalise</a:t>
            </a:r>
            <a:r>
              <a:rPr lang="en-US" dirty="0" smtClean="0"/>
              <a:t> and global contexts. </a:t>
            </a:r>
          </a:p>
          <a:p>
            <a:r>
              <a:rPr lang="en-US" dirty="0" smtClean="0"/>
              <a:t>Accepting educational responsibility by living common educational values: A </a:t>
            </a:r>
            <a:r>
              <a:rPr lang="en-US" dirty="0" err="1" smtClean="0"/>
              <a:t>satvic</a:t>
            </a:r>
            <a:r>
              <a:rPr lang="en-US" dirty="0" smtClean="0"/>
              <a:t> framework </a:t>
            </a:r>
            <a:endParaRPr lang="en-US" dirty="0"/>
          </a:p>
        </p:txBody>
      </p:sp>
      <p:sp>
        <p:nvSpPr>
          <p:cNvPr id="4" name="Content Placeholder 3"/>
          <p:cNvSpPr>
            <a:spLocks noGrp="1"/>
          </p:cNvSpPr>
          <p:nvPr>
            <p:ph sz="half" idx="2"/>
          </p:nvPr>
        </p:nvSpPr>
        <p:spPr/>
        <p:txBody>
          <a:bodyPr>
            <a:normAutofit fontScale="55000" lnSpcReduction="20000"/>
          </a:bodyPr>
          <a:lstStyle/>
          <a:p>
            <a:pPr>
              <a:buNone/>
            </a:pPr>
            <a:r>
              <a:rPr lang="en-US" b="1" dirty="0" err="1" smtClean="0"/>
              <a:t>Shivani</a:t>
            </a:r>
            <a:r>
              <a:rPr lang="en-US" b="1" dirty="0" smtClean="0"/>
              <a:t>: </a:t>
            </a:r>
            <a:r>
              <a:rPr lang="en-US" dirty="0" smtClean="0"/>
              <a:t>I was influenced by the way you put your loving and caring heart in flourishing humanity. </a:t>
            </a:r>
            <a:r>
              <a:rPr lang="en-US" dirty="0" smtClean="0"/>
              <a:t>I was </a:t>
            </a:r>
            <a:r>
              <a:rPr lang="en-US" dirty="0" smtClean="0"/>
              <a:t>inspired by your hard work and determination of disseminating your learning through writing.</a:t>
            </a:r>
            <a:endParaRPr lang="en-US" b="1" dirty="0" smtClean="0"/>
          </a:p>
          <a:p>
            <a:pPr>
              <a:buNone/>
            </a:pPr>
            <a:r>
              <a:rPr lang="en-US" b="1" dirty="0" smtClean="0"/>
              <a:t>Michelle: </a:t>
            </a:r>
            <a:r>
              <a:rPr lang="en-US" dirty="0" smtClean="0"/>
              <a:t>“The presence of vulnerability within my relationships forms a foundation in which I create a space for sharing and model open dialogue for my students.”</a:t>
            </a:r>
          </a:p>
          <a:p>
            <a:pPr>
              <a:buNone/>
            </a:pPr>
            <a:r>
              <a:rPr lang="en-US" dirty="0" smtClean="0"/>
              <a:t>Reading </a:t>
            </a:r>
            <a:r>
              <a:rPr lang="en-US" dirty="0" err="1" smtClean="0"/>
              <a:t>Parbati’s</a:t>
            </a:r>
            <a:r>
              <a:rPr lang="en-US" dirty="0" smtClean="0"/>
              <a:t> definition of vulnerability as a synonym to the </a:t>
            </a:r>
            <a:r>
              <a:rPr lang="en-US" dirty="0" err="1" smtClean="0"/>
              <a:t>tamas</a:t>
            </a:r>
            <a:r>
              <a:rPr lang="en-US" dirty="0" smtClean="0"/>
              <a:t> attribute of ignorance created synaptic connections for me and allowed me to see the correlations in my own experiences in higher education between expressions of vulnerability and perceived weakness. Our discussions allow me to see my values from a new perspective and this has been a key avenue for personal growth</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My untold story</a:t>
            </a:r>
            <a:endParaRPr lang="en-US" dirty="0"/>
          </a:p>
        </p:txBody>
      </p:sp>
      <p:pic>
        <p:nvPicPr>
          <p:cNvPr id="7" name="Content Placeholder 6" descr="We feel very happy..PNG"/>
          <p:cNvPicPr>
            <a:picLocks noGrp="1" noChangeAspect="1"/>
          </p:cNvPicPr>
          <p:nvPr>
            <p:ph sz="half" idx="1"/>
          </p:nvPr>
        </p:nvPicPr>
        <p:blipFill>
          <a:blip r:embed="rId2"/>
          <a:stretch>
            <a:fillRect/>
          </a:stretch>
        </p:blipFill>
        <p:spPr>
          <a:xfrm>
            <a:off x="4648200" y="1905000"/>
            <a:ext cx="4038600" cy="2508581"/>
          </a:xfrm>
        </p:spPr>
      </p:pic>
      <p:sp>
        <p:nvSpPr>
          <p:cNvPr id="5" name="Bent-Up Arrow 4"/>
          <p:cNvSpPr/>
          <p:nvPr/>
        </p:nvSpPr>
        <p:spPr>
          <a:xfrm>
            <a:off x="4267200" y="4648200"/>
            <a:ext cx="2438400" cy="1066800"/>
          </a:xfrm>
          <a:prstGeom prst="ben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4343400" y="5334000"/>
            <a:ext cx="2286000" cy="369332"/>
          </a:xfrm>
          <a:prstGeom prst="rect">
            <a:avLst/>
          </a:prstGeom>
          <a:noFill/>
        </p:spPr>
        <p:txBody>
          <a:bodyPr wrap="square" rtlCol="0">
            <a:spAutoFit/>
          </a:bodyPr>
          <a:lstStyle/>
          <a:p>
            <a:r>
              <a:rPr lang="en-US" dirty="0" smtClean="0">
                <a:solidFill>
                  <a:srgbClr val="C00000"/>
                </a:solidFill>
              </a:rPr>
              <a:t>Good to greater good</a:t>
            </a:r>
            <a:endParaRPr lang="en-US" dirty="0">
              <a:solidFill>
                <a:srgbClr val="C00000"/>
              </a:solidFill>
            </a:endParaRPr>
          </a:p>
        </p:txBody>
      </p:sp>
      <p:pic>
        <p:nvPicPr>
          <p:cNvPr id="8" name="Content Placeholder 3" descr="Capture a.PNG"/>
          <p:cNvPicPr>
            <a:picLocks noChangeAspect="1"/>
          </p:cNvPicPr>
          <p:nvPr/>
        </p:nvPicPr>
        <p:blipFill>
          <a:blip r:embed="rId3"/>
          <a:stretch>
            <a:fillRect/>
          </a:stretch>
        </p:blipFill>
        <p:spPr>
          <a:xfrm>
            <a:off x="152401" y="3886200"/>
            <a:ext cx="4114800" cy="2572109"/>
          </a:xfrm>
          <a:prstGeom prst="rect">
            <a:avLst/>
          </a:prstGeom>
        </p:spPr>
      </p:pic>
      <p:sp>
        <p:nvSpPr>
          <p:cNvPr id="9" name="Content Placeholder 8"/>
          <p:cNvSpPr>
            <a:spLocks noGrp="1"/>
          </p:cNvSpPr>
          <p:nvPr>
            <p:ph sz="half" idx="2"/>
          </p:nvPr>
        </p:nvSpPr>
        <p:spPr>
          <a:xfrm>
            <a:off x="4648200" y="1600201"/>
            <a:ext cx="4038600" cy="2743200"/>
          </a:xfrm>
        </p:spPr>
        <p:txBody>
          <a:bodyPr/>
          <a:lstStyle/>
          <a:p>
            <a:endParaRPr lang="en-US" dirty="0"/>
          </a:p>
        </p:txBody>
      </p:sp>
      <p:pic>
        <p:nvPicPr>
          <p:cNvPr id="10" name="Content Placeholder 5" descr="Capture.PNG"/>
          <p:cNvPicPr>
            <a:picLocks noChangeAspect="1"/>
          </p:cNvPicPr>
          <p:nvPr/>
        </p:nvPicPr>
        <p:blipFill>
          <a:blip r:embed="rId4"/>
          <a:stretch>
            <a:fillRect/>
          </a:stretch>
        </p:blipFill>
        <p:spPr>
          <a:xfrm>
            <a:off x="3810000" y="1371600"/>
            <a:ext cx="5334000" cy="3048000"/>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458200" cy="1325562"/>
          </a:xfrm>
        </p:spPr>
        <p:txBody>
          <a:bodyPr>
            <a:noAutofit/>
          </a:bodyPr>
          <a:lstStyle/>
          <a:p>
            <a:r>
              <a:rPr lang="en-US" sz="3600" b="1" dirty="0" smtClean="0"/>
              <a:t>We influenced each other!</a:t>
            </a:r>
            <a:endParaRPr lang="en-US" sz="3600" b="1" dirty="0"/>
          </a:p>
        </p:txBody>
      </p:sp>
      <p:pic>
        <p:nvPicPr>
          <p:cNvPr id="4" name="Content Placeholder 6" descr="We feel very happy..PNG"/>
          <p:cNvPicPr>
            <a:picLocks noGrp="1" noChangeAspect="1"/>
          </p:cNvPicPr>
          <p:nvPr>
            <p:ph idx="1"/>
          </p:nvPr>
        </p:nvPicPr>
        <p:blipFill>
          <a:blip r:embed="rId2"/>
          <a:stretch>
            <a:fillRect/>
          </a:stretch>
        </p:blipFill>
        <p:spPr>
          <a:xfrm>
            <a:off x="228599" y="1653073"/>
            <a:ext cx="8686801" cy="4823927"/>
          </a:xfrm>
        </p:spPr>
      </p:pic>
      <p:sp>
        <p:nvSpPr>
          <p:cNvPr id="9" name="TextBox 8"/>
          <p:cNvSpPr txBox="1"/>
          <p:nvPr/>
        </p:nvSpPr>
        <p:spPr>
          <a:xfrm>
            <a:off x="533400" y="3429000"/>
            <a:ext cx="1143000" cy="369332"/>
          </a:xfrm>
          <a:prstGeom prst="rect">
            <a:avLst/>
          </a:prstGeom>
          <a:noFill/>
        </p:spPr>
        <p:txBody>
          <a:bodyPr wrap="square" rtlCol="0">
            <a:spAutoFit/>
          </a:bodyPr>
          <a:lstStyle/>
          <a:p>
            <a:r>
              <a:rPr lang="en-US" dirty="0" smtClean="0">
                <a:solidFill>
                  <a:schemeClr val="bg1"/>
                </a:solidFill>
              </a:rPr>
              <a:t>Dialogue</a:t>
            </a:r>
            <a:endParaRPr lang="en-US" dirty="0">
              <a:solidFill>
                <a:schemeClr val="bg1"/>
              </a:solidFill>
            </a:endParaRPr>
          </a:p>
        </p:txBody>
      </p:sp>
      <p:sp>
        <p:nvSpPr>
          <p:cNvPr id="10" name="TextBox 9"/>
          <p:cNvSpPr txBox="1"/>
          <p:nvPr/>
        </p:nvSpPr>
        <p:spPr>
          <a:xfrm>
            <a:off x="3581400" y="3352800"/>
            <a:ext cx="1143000" cy="369332"/>
          </a:xfrm>
          <a:prstGeom prst="rect">
            <a:avLst/>
          </a:prstGeom>
          <a:noFill/>
        </p:spPr>
        <p:txBody>
          <a:bodyPr wrap="square" rtlCol="0">
            <a:spAutoFit/>
          </a:bodyPr>
          <a:lstStyle/>
          <a:p>
            <a:r>
              <a:rPr lang="en-US" dirty="0" smtClean="0">
                <a:solidFill>
                  <a:schemeClr val="bg1"/>
                </a:solidFill>
              </a:rPr>
              <a:t>Joy</a:t>
            </a:r>
            <a:endParaRPr lang="en-US" dirty="0">
              <a:solidFill>
                <a:schemeClr val="bg1"/>
              </a:solidFill>
            </a:endParaRPr>
          </a:p>
        </p:txBody>
      </p:sp>
      <p:sp>
        <p:nvSpPr>
          <p:cNvPr id="11" name="TextBox 10"/>
          <p:cNvSpPr txBox="1"/>
          <p:nvPr/>
        </p:nvSpPr>
        <p:spPr>
          <a:xfrm>
            <a:off x="5943600" y="3429000"/>
            <a:ext cx="990600" cy="369332"/>
          </a:xfrm>
          <a:prstGeom prst="rect">
            <a:avLst/>
          </a:prstGeom>
          <a:noFill/>
        </p:spPr>
        <p:txBody>
          <a:bodyPr wrap="square" rtlCol="0">
            <a:spAutoFit/>
          </a:bodyPr>
          <a:lstStyle/>
          <a:p>
            <a:r>
              <a:rPr lang="en-US" dirty="0" smtClean="0">
                <a:solidFill>
                  <a:schemeClr val="bg1"/>
                </a:solidFill>
              </a:rPr>
              <a:t>Care</a:t>
            </a:r>
            <a:endParaRPr lang="en-US" dirty="0">
              <a:solidFill>
                <a:schemeClr val="bg1"/>
              </a:solidFill>
            </a:endParaRPr>
          </a:p>
        </p:txBody>
      </p:sp>
      <p:sp>
        <p:nvSpPr>
          <p:cNvPr id="12" name="TextBox 11"/>
          <p:cNvSpPr txBox="1"/>
          <p:nvPr/>
        </p:nvSpPr>
        <p:spPr>
          <a:xfrm>
            <a:off x="4038600" y="4495800"/>
            <a:ext cx="1371600" cy="369332"/>
          </a:xfrm>
          <a:prstGeom prst="rect">
            <a:avLst/>
          </a:prstGeom>
          <a:noFill/>
        </p:spPr>
        <p:txBody>
          <a:bodyPr wrap="square" rtlCol="0">
            <a:spAutoFit/>
          </a:bodyPr>
          <a:lstStyle/>
          <a:p>
            <a:r>
              <a:rPr lang="en-US" dirty="0" smtClean="0">
                <a:solidFill>
                  <a:schemeClr val="bg1"/>
                </a:solidFill>
              </a:rPr>
              <a:t>Vulnerability</a:t>
            </a:r>
            <a:endParaRPr lang="en-US" dirty="0">
              <a:solidFill>
                <a:schemeClr val="bg1"/>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1"/>
            <a:ext cx="7772400" cy="2228850"/>
          </a:xfrm>
        </p:spPr>
        <p:txBody>
          <a:bodyPr>
            <a:normAutofit fontScale="90000"/>
          </a:bodyPr>
          <a:lstStyle/>
          <a:p>
            <a:r>
              <a:rPr lang="en-US" b="1" dirty="0" smtClean="0"/>
              <a:t>Accepting educational responsibility by living common educational values: A </a:t>
            </a:r>
            <a:r>
              <a:rPr lang="en-US" b="1" dirty="0" err="1" smtClean="0"/>
              <a:t>satvic</a:t>
            </a:r>
            <a:r>
              <a:rPr lang="en-US" b="1" dirty="0" smtClean="0"/>
              <a:t> framework </a:t>
            </a:r>
            <a:endParaRPr lang="en-US" dirty="0"/>
          </a:p>
        </p:txBody>
      </p:sp>
      <p:sp>
        <p:nvSpPr>
          <p:cNvPr id="3" name="Subtitle 2"/>
          <p:cNvSpPr>
            <a:spLocks noGrp="1"/>
          </p:cNvSpPr>
          <p:nvPr>
            <p:ph type="subTitle" idx="1"/>
          </p:nvPr>
        </p:nvSpPr>
        <p:spPr/>
        <p:txBody>
          <a:bodyPr/>
          <a:lstStyle/>
          <a:p>
            <a:r>
              <a:rPr lang="en-US" dirty="0" err="1" smtClean="0"/>
              <a:t>Parbati</a:t>
            </a:r>
            <a:r>
              <a:rPr lang="en-US" dirty="0" smtClean="0"/>
              <a:t> </a:t>
            </a:r>
            <a:r>
              <a:rPr lang="en-US" dirty="0" err="1" smtClean="0"/>
              <a:t>Dhungana</a:t>
            </a:r>
            <a:endParaRPr lang="en-US" dirty="0" smtClean="0"/>
          </a:p>
          <a:p>
            <a:r>
              <a:rPr lang="en-US" dirty="0" smtClean="0"/>
              <a:t>April 10, 2021</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‘We’ made a difference!</a:t>
            </a:r>
            <a:endParaRPr lang="en-US" b="1" dirty="0"/>
          </a:p>
        </p:txBody>
      </p:sp>
      <p:sp>
        <p:nvSpPr>
          <p:cNvPr id="3" name="Text Placeholder 2"/>
          <p:cNvSpPr>
            <a:spLocks noGrp="1"/>
          </p:cNvSpPr>
          <p:nvPr>
            <p:ph type="body" idx="1"/>
          </p:nvPr>
        </p:nvSpPr>
        <p:spPr/>
        <p:txBody>
          <a:bodyPr/>
          <a:lstStyle/>
          <a:p>
            <a:r>
              <a:rPr lang="en-US" dirty="0" smtClean="0">
                <a:solidFill>
                  <a:srgbClr val="FF0000"/>
                </a:solidFill>
              </a:rPr>
              <a:t>Then</a:t>
            </a:r>
            <a:endParaRPr lang="en-US" dirty="0">
              <a:solidFill>
                <a:srgbClr val="FF0000"/>
              </a:solidFill>
            </a:endParaRPr>
          </a:p>
        </p:txBody>
      </p:sp>
      <p:sp>
        <p:nvSpPr>
          <p:cNvPr id="4" name="Content Placeholder 3"/>
          <p:cNvSpPr>
            <a:spLocks noGrp="1"/>
          </p:cNvSpPr>
          <p:nvPr>
            <p:ph sz="half" idx="2"/>
          </p:nvPr>
        </p:nvSpPr>
        <p:spPr/>
        <p:txBody>
          <a:bodyPr/>
          <a:lstStyle/>
          <a:p>
            <a:r>
              <a:rPr lang="en-US" dirty="0" smtClean="0"/>
              <a:t>Accepting Educational Responsibility: Breaking hegemony of measurability over mutuality – Nepal</a:t>
            </a:r>
          </a:p>
          <a:p>
            <a:endParaRPr lang="en-US" dirty="0" smtClean="0"/>
          </a:p>
          <a:p>
            <a:r>
              <a:rPr lang="en-US" dirty="0" smtClean="0"/>
              <a:t>R.Q. How can I create a mutual learning environment in my university class?</a:t>
            </a:r>
          </a:p>
          <a:p>
            <a:endParaRPr lang="en-US" dirty="0" smtClean="0"/>
          </a:p>
          <a:p>
            <a:endParaRPr lang="en-US" dirty="0"/>
          </a:p>
        </p:txBody>
      </p:sp>
      <p:sp>
        <p:nvSpPr>
          <p:cNvPr id="5" name="Text Placeholder 4"/>
          <p:cNvSpPr>
            <a:spLocks noGrp="1"/>
          </p:cNvSpPr>
          <p:nvPr>
            <p:ph type="body" sz="quarter" idx="3"/>
          </p:nvPr>
        </p:nvSpPr>
        <p:spPr/>
        <p:txBody>
          <a:bodyPr/>
          <a:lstStyle/>
          <a:p>
            <a:r>
              <a:rPr lang="en-US" dirty="0" smtClean="0">
                <a:solidFill>
                  <a:srgbClr val="FF0000"/>
                </a:solidFill>
              </a:rPr>
              <a:t>Now</a:t>
            </a:r>
            <a:endParaRPr lang="en-US" dirty="0">
              <a:solidFill>
                <a:srgbClr val="FF0000"/>
              </a:solidFill>
            </a:endParaRPr>
          </a:p>
        </p:txBody>
      </p:sp>
      <p:sp>
        <p:nvSpPr>
          <p:cNvPr id="6" name="Content Placeholder 5"/>
          <p:cNvSpPr>
            <a:spLocks noGrp="1"/>
          </p:cNvSpPr>
          <p:nvPr>
            <p:ph sz="quarter" idx="4"/>
          </p:nvPr>
        </p:nvSpPr>
        <p:spPr/>
        <p:txBody>
          <a:bodyPr/>
          <a:lstStyle/>
          <a:p>
            <a:r>
              <a:rPr lang="en-US" b="1" dirty="0" smtClean="0"/>
              <a:t>Accepting educational responsibility by living common educational values: A </a:t>
            </a:r>
            <a:r>
              <a:rPr lang="en-US" b="1" dirty="0" err="1" smtClean="0"/>
              <a:t>satvic</a:t>
            </a:r>
            <a:r>
              <a:rPr lang="en-US" b="1" dirty="0" smtClean="0"/>
              <a:t> framework </a:t>
            </a:r>
            <a:endParaRPr lang="en-US" dirty="0" smtClean="0"/>
          </a:p>
          <a:p>
            <a:endParaRPr lang="en-US" b="1" i="1" dirty="0" smtClean="0"/>
          </a:p>
          <a:p>
            <a:r>
              <a:rPr lang="en-US" b="1" i="1" dirty="0" smtClean="0"/>
              <a:t>R. Q. How did I enhance goodness among facilitator/s and students of the graduate students? </a:t>
            </a:r>
            <a:endParaRPr lang="en-US" b="1" dirty="0" smtClean="0"/>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Issue of my research</a:t>
            </a:r>
            <a:endParaRPr lang="en-US" b="1" dirty="0"/>
          </a:p>
        </p:txBody>
      </p:sp>
      <p:sp>
        <p:nvSpPr>
          <p:cNvPr id="3" name="Content Placeholder 2"/>
          <p:cNvSpPr>
            <a:spLocks noGrp="1"/>
          </p:cNvSpPr>
          <p:nvPr>
            <p:ph idx="1"/>
          </p:nvPr>
        </p:nvSpPr>
        <p:spPr/>
        <p:txBody>
          <a:bodyPr/>
          <a:lstStyle/>
          <a:p>
            <a:r>
              <a:rPr lang="en-US" dirty="0" smtClean="0"/>
              <a:t> Passion for teaching, learning and assessing culture seems insufficient to promote </a:t>
            </a:r>
            <a:r>
              <a:rPr lang="en-US" dirty="0" err="1" smtClean="0"/>
              <a:t>satva</a:t>
            </a:r>
            <a:r>
              <a:rPr lang="en-US" dirty="0" smtClean="0"/>
              <a:t> (goodness) among facilitators and students particularly in the university classrooms. </a:t>
            </a:r>
          </a:p>
          <a:p>
            <a:r>
              <a:rPr lang="en-US" dirty="0" smtClean="0"/>
              <a:t>According to the Eastern Wisdom Tradition, unlike </a:t>
            </a:r>
            <a:r>
              <a:rPr lang="en-US" dirty="0" err="1" smtClean="0"/>
              <a:t>tamasic</a:t>
            </a:r>
            <a:r>
              <a:rPr lang="en-US" dirty="0" smtClean="0"/>
              <a:t> (ignorant) and </a:t>
            </a:r>
            <a:r>
              <a:rPr lang="en-US" dirty="0" err="1" smtClean="0"/>
              <a:t>rajasic</a:t>
            </a:r>
            <a:r>
              <a:rPr lang="en-US" dirty="0" smtClean="0"/>
              <a:t> (passionate) people, </a:t>
            </a:r>
            <a:r>
              <a:rPr lang="en-US" dirty="0" err="1" smtClean="0"/>
              <a:t>satvic</a:t>
            </a:r>
            <a:r>
              <a:rPr lang="en-US" dirty="0" smtClean="0"/>
              <a:t> (good) people work for the common good. </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3 Human attributes</a:t>
            </a:r>
            <a:br>
              <a:rPr lang="en-US" dirty="0" smtClean="0"/>
            </a:br>
            <a:r>
              <a:rPr lang="en-US" sz="2700" dirty="0" smtClean="0"/>
              <a:t>The </a:t>
            </a:r>
            <a:r>
              <a:rPr lang="en-US" sz="2700" dirty="0" err="1" smtClean="0"/>
              <a:t>Bhagavad</a:t>
            </a:r>
            <a:r>
              <a:rPr lang="en-US" sz="2700" dirty="0" smtClean="0"/>
              <a:t> </a:t>
            </a:r>
            <a:r>
              <a:rPr lang="en-US" sz="2700" dirty="0" err="1" smtClean="0"/>
              <a:t>Gita</a:t>
            </a:r>
            <a:r>
              <a:rPr lang="en-US" sz="2700" dirty="0" smtClean="0"/>
              <a:t> (14:5</a:t>
            </a:r>
            <a:r>
              <a:rPr lang="en-US" dirty="0" smtClean="0"/>
              <a:t>)</a:t>
            </a:r>
            <a:endParaRPr lang="en-US" dirty="0"/>
          </a:p>
        </p:txBody>
      </p:sp>
      <p:graphicFrame>
        <p:nvGraphicFramePr>
          <p:cNvPr id="4" name="Content Placeholder 3"/>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extBox 4"/>
          <p:cNvSpPr txBox="1"/>
          <p:nvPr/>
        </p:nvSpPr>
        <p:spPr>
          <a:xfrm>
            <a:off x="3810000" y="4267200"/>
            <a:ext cx="1828800" cy="523220"/>
          </a:xfrm>
          <a:prstGeom prst="rect">
            <a:avLst/>
          </a:prstGeom>
          <a:noFill/>
        </p:spPr>
        <p:txBody>
          <a:bodyPr wrap="square" rtlCol="0">
            <a:spAutoFit/>
          </a:bodyPr>
          <a:lstStyle/>
          <a:p>
            <a:r>
              <a:rPr lang="en-US" sz="2800" dirty="0" smtClean="0">
                <a:solidFill>
                  <a:srgbClr val="FF0000"/>
                </a:solidFill>
              </a:rPr>
              <a:t>Liberation</a:t>
            </a:r>
            <a:endParaRPr lang="en-US" sz="2800" dirty="0">
              <a:solidFill>
                <a:srgbClr val="FF0000"/>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Purposes</a:t>
            </a:r>
            <a:endParaRPr lang="en-US" b="1" dirty="0"/>
          </a:p>
        </p:txBody>
      </p:sp>
      <p:sp>
        <p:nvSpPr>
          <p:cNvPr id="3" name="Content Placeholder 2"/>
          <p:cNvSpPr>
            <a:spLocks noGrp="1"/>
          </p:cNvSpPr>
          <p:nvPr>
            <p:ph idx="1"/>
          </p:nvPr>
        </p:nvSpPr>
        <p:spPr/>
        <p:txBody>
          <a:bodyPr/>
          <a:lstStyle/>
          <a:p>
            <a:r>
              <a:rPr lang="en-US" dirty="0" smtClean="0"/>
              <a:t>To enhance goodness among facilitators and students. </a:t>
            </a:r>
          </a:p>
          <a:p>
            <a:r>
              <a:rPr lang="en-US" dirty="0" smtClean="0"/>
              <a:t>To accept educational responsibility in the university classroom context.</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Theoretical referent</a:t>
            </a:r>
            <a:endParaRPr lang="en-US" b="1" dirty="0"/>
          </a:p>
        </p:txBody>
      </p:sp>
      <p:sp>
        <p:nvSpPr>
          <p:cNvPr id="3" name="Content Placeholder 2"/>
          <p:cNvSpPr>
            <a:spLocks noGrp="1"/>
          </p:cNvSpPr>
          <p:nvPr>
            <p:ph idx="1"/>
          </p:nvPr>
        </p:nvSpPr>
        <p:spPr/>
        <p:txBody>
          <a:bodyPr/>
          <a:lstStyle/>
          <a:p>
            <a:r>
              <a:rPr lang="en-US" dirty="0" smtClean="0"/>
              <a:t>The use of my own living-educational-theory, “living love”, supported me to explore the notion of </a:t>
            </a:r>
            <a:r>
              <a:rPr lang="en-US" dirty="0" err="1" smtClean="0"/>
              <a:t>satva</a:t>
            </a:r>
            <a:r>
              <a:rPr lang="en-US" dirty="0" smtClean="0"/>
              <a:t> as the highest form of knowledge acquisition that holds the potentiality of accepting educational responsibility and thereby influencing me, my colleagues, students, and the university culture.</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405</TotalTime>
  <Words>690</Words>
  <Application>Microsoft Office PowerPoint</Application>
  <PresentationFormat>On-screen Show (4:3)</PresentationFormat>
  <Paragraphs>80</Paragraphs>
  <Slides>14</Slides>
  <Notes>1</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Invitation !</vt:lpstr>
      <vt:lpstr>My untold story</vt:lpstr>
      <vt:lpstr>We influenced each other!</vt:lpstr>
      <vt:lpstr>Accepting educational responsibility by living common educational values: A satvic framework </vt:lpstr>
      <vt:lpstr>‘We’ made a difference!</vt:lpstr>
      <vt:lpstr>Issue of my research</vt:lpstr>
      <vt:lpstr>3 Human attributes The Bhagavad Gita (14:5)</vt:lpstr>
      <vt:lpstr>Purposes</vt:lpstr>
      <vt:lpstr>Theoretical referent</vt:lpstr>
      <vt:lpstr>Methods</vt:lpstr>
      <vt:lpstr>Findings: A Satvic framework</vt:lpstr>
      <vt:lpstr>Conclusion</vt:lpstr>
      <vt:lpstr>Significance</vt:lpstr>
      <vt:lpstr>How we influenced each other</vt:lpstr>
    </vt:vector>
  </TitlesOfParts>
  <Company>Deftones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Accepting educational responsibility: Living goodness</dc:title>
  <dc:creator>Roshani Rajbanshi</dc:creator>
  <cp:lastModifiedBy>Roshani Rajbanshi</cp:lastModifiedBy>
  <cp:revision>72</cp:revision>
  <dcterms:created xsi:type="dcterms:W3CDTF">2021-03-25T15:29:21Z</dcterms:created>
  <dcterms:modified xsi:type="dcterms:W3CDTF">2021-04-07T15:38:11Z</dcterms:modified>
</cp:coreProperties>
</file>