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64" r:id="rId3"/>
    <p:sldId id="258" r:id="rId4"/>
    <p:sldId id="260" r:id="rId5"/>
    <p:sldId id="262" r:id="rId6"/>
    <p:sldId id="266" r:id="rId7"/>
    <p:sldId id="265"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1EA1FD-A4B8-488F-BFEE-2342052BB8A7}"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7B673441-F759-4E49-A2B9-09AD337433BA}">
      <dgm:prSet/>
      <dgm:spPr/>
      <dgm:t>
        <a:bodyPr/>
        <a:lstStyle/>
        <a:p>
          <a:r>
            <a:rPr lang="en-CA" dirty="0"/>
            <a:t>generated by an educational practitioner to explain their educational influences in learning as they research questions of the kind, ‘How do I improve what I am doing?’. </a:t>
          </a:r>
          <a:endParaRPr lang="en-US" dirty="0"/>
        </a:p>
      </dgm:t>
    </dgm:pt>
    <dgm:pt modelId="{917766AB-49E2-4532-8D2A-CB0DE5B98292}" type="parTrans" cxnId="{A38E4376-7819-4FFC-81A3-5AFB4224A431}">
      <dgm:prSet/>
      <dgm:spPr/>
      <dgm:t>
        <a:bodyPr/>
        <a:lstStyle/>
        <a:p>
          <a:endParaRPr lang="en-US"/>
        </a:p>
      </dgm:t>
    </dgm:pt>
    <dgm:pt modelId="{792EDD7A-B3E6-4EFC-B987-9872E00A9CA3}" type="sibTrans" cxnId="{A38E4376-7819-4FFC-81A3-5AFB4224A431}">
      <dgm:prSet/>
      <dgm:spPr/>
      <dgm:t>
        <a:bodyPr/>
        <a:lstStyle/>
        <a:p>
          <a:endParaRPr lang="en-US"/>
        </a:p>
      </dgm:t>
    </dgm:pt>
    <dgm:pt modelId="{9A8BE28B-DE7B-4BB5-BB09-44058AF0AD78}">
      <dgm:prSet/>
      <dgm:spPr/>
      <dgm:t>
        <a:bodyPr/>
        <a:lstStyle/>
        <a:p>
          <a:r>
            <a:rPr lang="en-CA" dirty="0"/>
            <a:t>includes evaluations of past efforts to improve their educational practice and an intention to improve practice</a:t>
          </a:r>
          <a:endParaRPr lang="en-US" dirty="0"/>
        </a:p>
      </dgm:t>
    </dgm:pt>
    <dgm:pt modelId="{9C1E16B5-F308-431D-82BF-9FA34DB63F43}" type="parTrans" cxnId="{1130F824-4BF5-426A-B33A-A46D5CFFE912}">
      <dgm:prSet/>
      <dgm:spPr/>
      <dgm:t>
        <a:bodyPr/>
        <a:lstStyle/>
        <a:p>
          <a:endParaRPr lang="en-US"/>
        </a:p>
      </dgm:t>
    </dgm:pt>
    <dgm:pt modelId="{9A1D296F-7A6F-476D-A757-C4D5CA964416}" type="sibTrans" cxnId="{1130F824-4BF5-426A-B33A-A46D5CFFE912}">
      <dgm:prSet/>
      <dgm:spPr/>
      <dgm:t>
        <a:bodyPr/>
        <a:lstStyle/>
        <a:p>
          <a:endParaRPr lang="en-US"/>
        </a:p>
      </dgm:t>
    </dgm:pt>
    <dgm:pt modelId="{D9AD1063-15C8-4CEC-BD2D-70316B6F23DA}">
      <dgm:prSet/>
      <dgm:spPr/>
      <dgm:t>
        <a:bodyPr/>
        <a:lstStyle/>
        <a:p>
          <a:r>
            <a:rPr lang="en-CA" dirty="0"/>
            <a:t>contributes to a world in which humanity can flourish and is expressed in the values-based living standards of judgment of the Living Educational Theory researcher. </a:t>
          </a:r>
          <a:endParaRPr lang="en-US" dirty="0"/>
        </a:p>
      </dgm:t>
    </dgm:pt>
    <dgm:pt modelId="{BDEE803E-2051-4E63-B8BB-7FBAA93CF214}" type="parTrans" cxnId="{70E11AA0-294F-4448-B4DC-90C03ED81798}">
      <dgm:prSet/>
      <dgm:spPr/>
      <dgm:t>
        <a:bodyPr/>
        <a:lstStyle/>
        <a:p>
          <a:endParaRPr lang="en-US"/>
        </a:p>
      </dgm:t>
    </dgm:pt>
    <dgm:pt modelId="{8663340F-9170-4C62-B7EF-E5BC7E182F7D}" type="sibTrans" cxnId="{70E11AA0-294F-4448-B4DC-90C03ED81798}">
      <dgm:prSet/>
      <dgm:spPr/>
      <dgm:t>
        <a:bodyPr/>
        <a:lstStyle/>
        <a:p>
          <a:endParaRPr lang="en-US"/>
        </a:p>
      </dgm:t>
    </dgm:pt>
    <dgm:pt modelId="{78DBB5A2-FB94-4F18-AC22-CDDE3D6B942B}">
      <dgm:prSet/>
      <dgm:spPr/>
      <dgm:t>
        <a:bodyPr/>
        <a:lstStyle/>
        <a:p>
          <a:r>
            <a:rPr lang="en-CA" dirty="0"/>
            <a:t>includes their explanations of their educational influence in their own learning, the learning of others and the learning of the social formations which are the context of their practice.” </a:t>
          </a:r>
          <a:endParaRPr lang="en-US" dirty="0"/>
        </a:p>
      </dgm:t>
    </dgm:pt>
    <dgm:pt modelId="{7BEFAF91-CF2E-4589-B43D-BE468121E9DE}" type="parTrans" cxnId="{447C9A59-2D03-4C89-87B5-AEE64F873EB4}">
      <dgm:prSet/>
      <dgm:spPr/>
      <dgm:t>
        <a:bodyPr/>
        <a:lstStyle/>
        <a:p>
          <a:endParaRPr lang="en-US"/>
        </a:p>
      </dgm:t>
    </dgm:pt>
    <dgm:pt modelId="{C62B661F-C00D-4D58-82A2-9C8DF6C4CBA3}" type="sibTrans" cxnId="{447C9A59-2D03-4C89-87B5-AEE64F873EB4}">
      <dgm:prSet/>
      <dgm:spPr/>
      <dgm:t>
        <a:bodyPr/>
        <a:lstStyle/>
        <a:p>
          <a:endParaRPr lang="en-US"/>
        </a:p>
      </dgm:t>
    </dgm:pt>
    <dgm:pt modelId="{264A937E-BFA9-EE4D-BAE7-8B9C97222F8A}" type="pres">
      <dgm:prSet presAssocID="{EA1EA1FD-A4B8-488F-BFEE-2342052BB8A7}" presName="linear" presStyleCnt="0">
        <dgm:presLayoutVars>
          <dgm:animLvl val="lvl"/>
          <dgm:resizeHandles val="exact"/>
        </dgm:presLayoutVars>
      </dgm:prSet>
      <dgm:spPr/>
    </dgm:pt>
    <dgm:pt modelId="{DB0B8C5D-FEC4-F54E-9DC1-A8C34C86F21F}" type="pres">
      <dgm:prSet presAssocID="{7B673441-F759-4E49-A2B9-09AD337433BA}" presName="parentText" presStyleLbl="node1" presStyleIdx="0" presStyleCnt="4">
        <dgm:presLayoutVars>
          <dgm:chMax val="0"/>
          <dgm:bulletEnabled val="1"/>
        </dgm:presLayoutVars>
      </dgm:prSet>
      <dgm:spPr/>
    </dgm:pt>
    <dgm:pt modelId="{F60014FF-5164-6E4E-B69F-862D55201E6E}" type="pres">
      <dgm:prSet presAssocID="{792EDD7A-B3E6-4EFC-B987-9872E00A9CA3}" presName="spacer" presStyleCnt="0"/>
      <dgm:spPr/>
    </dgm:pt>
    <dgm:pt modelId="{02E676F0-182D-1143-A881-31EB0A518CAE}" type="pres">
      <dgm:prSet presAssocID="{9A8BE28B-DE7B-4BB5-BB09-44058AF0AD78}" presName="parentText" presStyleLbl="node1" presStyleIdx="1" presStyleCnt="4">
        <dgm:presLayoutVars>
          <dgm:chMax val="0"/>
          <dgm:bulletEnabled val="1"/>
        </dgm:presLayoutVars>
      </dgm:prSet>
      <dgm:spPr/>
    </dgm:pt>
    <dgm:pt modelId="{67E2EE4C-9B47-A549-9289-A5797D727169}" type="pres">
      <dgm:prSet presAssocID="{9A1D296F-7A6F-476D-A757-C4D5CA964416}" presName="spacer" presStyleCnt="0"/>
      <dgm:spPr/>
    </dgm:pt>
    <dgm:pt modelId="{0BC23341-2F97-2E49-8E91-31DE28AA1430}" type="pres">
      <dgm:prSet presAssocID="{D9AD1063-15C8-4CEC-BD2D-70316B6F23DA}" presName="parentText" presStyleLbl="node1" presStyleIdx="2" presStyleCnt="4">
        <dgm:presLayoutVars>
          <dgm:chMax val="0"/>
          <dgm:bulletEnabled val="1"/>
        </dgm:presLayoutVars>
      </dgm:prSet>
      <dgm:spPr/>
    </dgm:pt>
    <dgm:pt modelId="{5CF4F3F0-A51A-B046-A25C-B696B1DFA1CD}" type="pres">
      <dgm:prSet presAssocID="{8663340F-9170-4C62-B7EF-E5BC7E182F7D}" presName="spacer" presStyleCnt="0"/>
      <dgm:spPr/>
    </dgm:pt>
    <dgm:pt modelId="{BD4875F8-5CF3-9F4F-BB30-9461C4D74C95}" type="pres">
      <dgm:prSet presAssocID="{78DBB5A2-FB94-4F18-AC22-CDDE3D6B942B}" presName="parentText" presStyleLbl="node1" presStyleIdx="3" presStyleCnt="4">
        <dgm:presLayoutVars>
          <dgm:chMax val="0"/>
          <dgm:bulletEnabled val="1"/>
        </dgm:presLayoutVars>
      </dgm:prSet>
      <dgm:spPr/>
    </dgm:pt>
  </dgm:ptLst>
  <dgm:cxnLst>
    <dgm:cxn modelId="{1130F824-4BF5-426A-B33A-A46D5CFFE912}" srcId="{EA1EA1FD-A4B8-488F-BFEE-2342052BB8A7}" destId="{9A8BE28B-DE7B-4BB5-BB09-44058AF0AD78}" srcOrd="1" destOrd="0" parTransId="{9C1E16B5-F308-431D-82BF-9FA34DB63F43}" sibTransId="{9A1D296F-7A6F-476D-A757-C4D5CA964416}"/>
    <dgm:cxn modelId="{3E766F33-453F-E74E-A034-53575E464F54}" type="presOf" srcId="{D9AD1063-15C8-4CEC-BD2D-70316B6F23DA}" destId="{0BC23341-2F97-2E49-8E91-31DE28AA1430}" srcOrd="0" destOrd="0" presId="urn:microsoft.com/office/officeart/2005/8/layout/vList2"/>
    <dgm:cxn modelId="{447C9A59-2D03-4C89-87B5-AEE64F873EB4}" srcId="{EA1EA1FD-A4B8-488F-BFEE-2342052BB8A7}" destId="{78DBB5A2-FB94-4F18-AC22-CDDE3D6B942B}" srcOrd="3" destOrd="0" parTransId="{7BEFAF91-CF2E-4589-B43D-BE468121E9DE}" sibTransId="{C62B661F-C00D-4D58-82A2-9C8DF6C4CBA3}"/>
    <dgm:cxn modelId="{ACD9ED68-2A7F-5D4F-B73C-9FCC66E9619C}" type="presOf" srcId="{7B673441-F759-4E49-A2B9-09AD337433BA}" destId="{DB0B8C5D-FEC4-F54E-9DC1-A8C34C86F21F}" srcOrd="0" destOrd="0" presId="urn:microsoft.com/office/officeart/2005/8/layout/vList2"/>
    <dgm:cxn modelId="{A38E4376-7819-4FFC-81A3-5AFB4224A431}" srcId="{EA1EA1FD-A4B8-488F-BFEE-2342052BB8A7}" destId="{7B673441-F759-4E49-A2B9-09AD337433BA}" srcOrd="0" destOrd="0" parTransId="{917766AB-49E2-4532-8D2A-CB0DE5B98292}" sibTransId="{792EDD7A-B3E6-4EFC-B987-9872E00A9CA3}"/>
    <dgm:cxn modelId="{83AE2E9D-F8CE-6F44-9F09-0524BA88E138}" type="presOf" srcId="{EA1EA1FD-A4B8-488F-BFEE-2342052BB8A7}" destId="{264A937E-BFA9-EE4D-BAE7-8B9C97222F8A}" srcOrd="0" destOrd="0" presId="urn:microsoft.com/office/officeart/2005/8/layout/vList2"/>
    <dgm:cxn modelId="{70E11AA0-294F-4448-B4DC-90C03ED81798}" srcId="{EA1EA1FD-A4B8-488F-BFEE-2342052BB8A7}" destId="{D9AD1063-15C8-4CEC-BD2D-70316B6F23DA}" srcOrd="2" destOrd="0" parTransId="{BDEE803E-2051-4E63-B8BB-7FBAA93CF214}" sibTransId="{8663340F-9170-4C62-B7EF-E5BC7E182F7D}"/>
    <dgm:cxn modelId="{83DAEBBE-FE30-674C-AC37-1CD56C048528}" type="presOf" srcId="{9A8BE28B-DE7B-4BB5-BB09-44058AF0AD78}" destId="{02E676F0-182D-1143-A881-31EB0A518CAE}" srcOrd="0" destOrd="0" presId="urn:microsoft.com/office/officeart/2005/8/layout/vList2"/>
    <dgm:cxn modelId="{C77256F5-CD3C-344C-B7F3-BD775DC3A8B8}" type="presOf" srcId="{78DBB5A2-FB94-4F18-AC22-CDDE3D6B942B}" destId="{BD4875F8-5CF3-9F4F-BB30-9461C4D74C95}" srcOrd="0" destOrd="0" presId="urn:microsoft.com/office/officeart/2005/8/layout/vList2"/>
    <dgm:cxn modelId="{21A9D266-5173-7C46-AB18-97373CEA0A31}" type="presParOf" srcId="{264A937E-BFA9-EE4D-BAE7-8B9C97222F8A}" destId="{DB0B8C5D-FEC4-F54E-9DC1-A8C34C86F21F}" srcOrd="0" destOrd="0" presId="urn:microsoft.com/office/officeart/2005/8/layout/vList2"/>
    <dgm:cxn modelId="{320CE964-1ACC-AF49-AB4C-C146587B0901}" type="presParOf" srcId="{264A937E-BFA9-EE4D-BAE7-8B9C97222F8A}" destId="{F60014FF-5164-6E4E-B69F-862D55201E6E}" srcOrd="1" destOrd="0" presId="urn:microsoft.com/office/officeart/2005/8/layout/vList2"/>
    <dgm:cxn modelId="{C82D360D-2CBD-9D43-B165-68D1E3B59D2A}" type="presParOf" srcId="{264A937E-BFA9-EE4D-BAE7-8B9C97222F8A}" destId="{02E676F0-182D-1143-A881-31EB0A518CAE}" srcOrd="2" destOrd="0" presId="urn:microsoft.com/office/officeart/2005/8/layout/vList2"/>
    <dgm:cxn modelId="{ADB569B0-B4F0-4040-973F-326B05BD0CD0}" type="presParOf" srcId="{264A937E-BFA9-EE4D-BAE7-8B9C97222F8A}" destId="{67E2EE4C-9B47-A549-9289-A5797D727169}" srcOrd="3" destOrd="0" presId="urn:microsoft.com/office/officeart/2005/8/layout/vList2"/>
    <dgm:cxn modelId="{47E5126B-923C-3049-A6DF-9DF965044755}" type="presParOf" srcId="{264A937E-BFA9-EE4D-BAE7-8B9C97222F8A}" destId="{0BC23341-2F97-2E49-8E91-31DE28AA1430}" srcOrd="4" destOrd="0" presId="urn:microsoft.com/office/officeart/2005/8/layout/vList2"/>
    <dgm:cxn modelId="{D0280D9A-D9E8-4D4E-8C8B-5ED234F448A8}" type="presParOf" srcId="{264A937E-BFA9-EE4D-BAE7-8B9C97222F8A}" destId="{5CF4F3F0-A51A-B046-A25C-B696B1DFA1CD}" srcOrd="5" destOrd="0" presId="urn:microsoft.com/office/officeart/2005/8/layout/vList2"/>
    <dgm:cxn modelId="{58459205-4402-1A42-86A0-266D99471C28}" type="presParOf" srcId="{264A937E-BFA9-EE4D-BAE7-8B9C97222F8A}" destId="{BD4875F8-5CF3-9F4F-BB30-9461C4D74C9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51DE0B-A13E-4603-8702-0EE672B180CB}"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63A6AB9-D5C7-4FDB-9FFB-65C82FE66AE6}">
      <dgm:prSet/>
      <dgm:spPr/>
      <dgm:t>
        <a:bodyPr/>
        <a:lstStyle/>
        <a:p>
          <a:r>
            <a:rPr lang="en-US"/>
            <a:t>Presenting</a:t>
          </a:r>
        </a:p>
      </dgm:t>
    </dgm:pt>
    <dgm:pt modelId="{5431A45D-092D-496A-BDDA-5B12DA42A7E1}" type="parTrans" cxnId="{2A265B50-78B7-4F39-90CA-DEB1F5198CE2}">
      <dgm:prSet/>
      <dgm:spPr/>
      <dgm:t>
        <a:bodyPr/>
        <a:lstStyle/>
        <a:p>
          <a:endParaRPr lang="en-US"/>
        </a:p>
      </dgm:t>
    </dgm:pt>
    <dgm:pt modelId="{950C8B87-D2AD-44EA-9D9E-D20608B1A35F}" type="sibTrans" cxnId="{2A265B50-78B7-4F39-90CA-DEB1F5198CE2}">
      <dgm:prSet/>
      <dgm:spPr/>
      <dgm:t>
        <a:bodyPr/>
        <a:lstStyle/>
        <a:p>
          <a:endParaRPr lang="en-US"/>
        </a:p>
      </dgm:t>
    </dgm:pt>
    <dgm:pt modelId="{E83FD8A0-4C72-48C3-A024-EE2980536511}">
      <dgm:prSet/>
      <dgm:spPr/>
      <dgm:t>
        <a:bodyPr/>
        <a:lstStyle/>
        <a:p>
          <a:r>
            <a:rPr lang="en-US"/>
            <a:t>Presenting at  ARNA June 17, 2021</a:t>
          </a:r>
        </a:p>
      </dgm:t>
    </dgm:pt>
    <dgm:pt modelId="{33D1E3E1-745B-42EE-A29B-4B74159EA141}" type="parTrans" cxnId="{87A1BFB7-68F2-40F7-AEEB-D8BB8B1A6FFE}">
      <dgm:prSet/>
      <dgm:spPr/>
      <dgm:t>
        <a:bodyPr/>
        <a:lstStyle/>
        <a:p>
          <a:endParaRPr lang="en-US"/>
        </a:p>
      </dgm:t>
    </dgm:pt>
    <dgm:pt modelId="{A5F38487-5D8C-4335-AEB6-319006FEB677}" type="sibTrans" cxnId="{87A1BFB7-68F2-40F7-AEEB-D8BB8B1A6FFE}">
      <dgm:prSet/>
      <dgm:spPr/>
      <dgm:t>
        <a:bodyPr/>
        <a:lstStyle/>
        <a:p>
          <a:endParaRPr lang="en-US"/>
        </a:p>
      </dgm:t>
    </dgm:pt>
    <dgm:pt modelId="{BD03616C-AF95-4A32-B1B7-8D63B9F7D828}">
      <dgm:prSet/>
      <dgm:spPr/>
      <dgm:t>
        <a:bodyPr/>
        <a:lstStyle/>
        <a:p>
          <a:r>
            <a:rPr lang="en-US"/>
            <a:t>Presenting</a:t>
          </a:r>
        </a:p>
      </dgm:t>
    </dgm:pt>
    <dgm:pt modelId="{4A2C8ED9-F47C-4989-AEF2-53F43BD4110C}" type="parTrans" cxnId="{98F4E313-B7D8-4550-96DB-3BEB1D29A96B}">
      <dgm:prSet/>
      <dgm:spPr/>
      <dgm:t>
        <a:bodyPr/>
        <a:lstStyle/>
        <a:p>
          <a:endParaRPr lang="en-US"/>
        </a:p>
      </dgm:t>
    </dgm:pt>
    <dgm:pt modelId="{828E6CA3-E6F9-4E21-A29F-444A433BD3EF}" type="sibTrans" cxnId="{98F4E313-B7D8-4550-96DB-3BEB1D29A96B}">
      <dgm:prSet/>
      <dgm:spPr/>
      <dgm:t>
        <a:bodyPr/>
        <a:lstStyle/>
        <a:p>
          <a:endParaRPr lang="en-US"/>
        </a:p>
      </dgm:t>
    </dgm:pt>
    <dgm:pt modelId="{551FA022-4996-496D-B0A7-E0D636AFDD0B}">
      <dgm:prSet/>
      <dgm:spPr/>
      <dgm:t>
        <a:bodyPr/>
        <a:lstStyle/>
        <a:p>
          <a:r>
            <a:rPr lang="en-US"/>
            <a:t>Presenting at SY.N.TH.E.SI. The Heuristic Teachers’ Society (Greece) September 11, 2021: Education in 2030 and the role of the Teacher as a Professional</a:t>
          </a:r>
        </a:p>
      </dgm:t>
    </dgm:pt>
    <dgm:pt modelId="{18466F87-2CAE-49E6-889E-C0AB548A459F}" type="parTrans" cxnId="{8E02F6E8-7584-4A60-900B-800A9B7056E6}">
      <dgm:prSet/>
      <dgm:spPr/>
      <dgm:t>
        <a:bodyPr/>
        <a:lstStyle/>
        <a:p>
          <a:endParaRPr lang="en-US"/>
        </a:p>
      </dgm:t>
    </dgm:pt>
    <dgm:pt modelId="{871A7244-FABB-4DC0-8ACA-8A2269B2CFFB}" type="sibTrans" cxnId="{8E02F6E8-7584-4A60-900B-800A9B7056E6}">
      <dgm:prSet/>
      <dgm:spPr/>
      <dgm:t>
        <a:bodyPr/>
        <a:lstStyle/>
        <a:p>
          <a:endParaRPr lang="en-US"/>
        </a:p>
      </dgm:t>
    </dgm:pt>
    <dgm:pt modelId="{9474044B-9640-466C-B230-26D12F916C0B}">
      <dgm:prSet/>
      <dgm:spPr/>
      <dgm:t>
        <a:bodyPr/>
        <a:lstStyle/>
        <a:p>
          <a:r>
            <a:rPr lang="en-US"/>
            <a:t>Publishing</a:t>
          </a:r>
        </a:p>
      </dgm:t>
    </dgm:pt>
    <dgm:pt modelId="{83B2B1BC-5635-4779-9C0E-FAA0DBADC1D0}" type="parTrans" cxnId="{1148026F-07FF-4AAA-9A80-9DD211B463CF}">
      <dgm:prSet/>
      <dgm:spPr/>
      <dgm:t>
        <a:bodyPr/>
        <a:lstStyle/>
        <a:p>
          <a:endParaRPr lang="en-US"/>
        </a:p>
      </dgm:t>
    </dgm:pt>
    <dgm:pt modelId="{811C9A81-A3F4-40E0-A996-EDD37D6F4A96}" type="sibTrans" cxnId="{1148026F-07FF-4AAA-9A80-9DD211B463CF}">
      <dgm:prSet/>
      <dgm:spPr/>
      <dgm:t>
        <a:bodyPr/>
        <a:lstStyle/>
        <a:p>
          <a:endParaRPr lang="en-US"/>
        </a:p>
      </dgm:t>
    </dgm:pt>
    <dgm:pt modelId="{0A30A6E3-6572-41F3-861C-D4D053F0A417}">
      <dgm:prSet/>
      <dgm:spPr/>
      <dgm:t>
        <a:bodyPr/>
        <a:lstStyle/>
        <a:p>
          <a:r>
            <a:rPr lang="en-US"/>
            <a:t>Publishing a book with Jack Whitehead – You and Your Living Educational Theory</a:t>
          </a:r>
        </a:p>
      </dgm:t>
    </dgm:pt>
    <dgm:pt modelId="{883C7AD5-E2AD-4DB4-8C8F-CCD5047E6FF6}" type="parTrans" cxnId="{7924F4D6-F3C7-4CB2-8E31-AA4B14B2DE3B}">
      <dgm:prSet/>
      <dgm:spPr/>
      <dgm:t>
        <a:bodyPr/>
        <a:lstStyle/>
        <a:p>
          <a:endParaRPr lang="en-US"/>
        </a:p>
      </dgm:t>
    </dgm:pt>
    <dgm:pt modelId="{56D40F74-BB5F-4DC8-A592-CCF521B2A30C}" type="sibTrans" cxnId="{7924F4D6-F3C7-4CB2-8E31-AA4B14B2DE3B}">
      <dgm:prSet/>
      <dgm:spPr/>
      <dgm:t>
        <a:bodyPr/>
        <a:lstStyle/>
        <a:p>
          <a:endParaRPr lang="en-US"/>
        </a:p>
      </dgm:t>
    </dgm:pt>
    <dgm:pt modelId="{4094B4AD-0B40-4AC5-933D-9B1D50DC7D76}">
      <dgm:prSet/>
      <dgm:spPr/>
      <dgm:t>
        <a:bodyPr/>
        <a:lstStyle/>
        <a:p>
          <a:r>
            <a:rPr lang="en-US"/>
            <a:t>Mentoring</a:t>
          </a:r>
        </a:p>
      </dgm:t>
    </dgm:pt>
    <dgm:pt modelId="{759E3F68-7137-4B03-85DC-DB3BE7A8052E}" type="parTrans" cxnId="{B17D3DE5-FC25-4984-8444-4F76BB3448D3}">
      <dgm:prSet/>
      <dgm:spPr/>
      <dgm:t>
        <a:bodyPr/>
        <a:lstStyle/>
        <a:p>
          <a:endParaRPr lang="en-US"/>
        </a:p>
      </dgm:t>
    </dgm:pt>
    <dgm:pt modelId="{C9F9AF6E-0710-459E-95BE-8A097D05E923}" type="sibTrans" cxnId="{B17D3DE5-FC25-4984-8444-4F76BB3448D3}">
      <dgm:prSet/>
      <dgm:spPr/>
      <dgm:t>
        <a:bodyPr/>
        <a:lstStyle/>
        <a:p>
          <a:endParaRPr lang="en-US"/>
        </a:p>
      </dgm:t>
    </dgm:pt>
    <dgm:pt modelId="{6FA857B9-7D2D-4BA5-A8F9-0E54838074E8}">
      <dgm:prSet/>
      <dgm:spPr/>
      <dgm:t>
        <a:bodyPr/>
        <a:lstStyle/>
        <a:p>
          <a:r>
            <a:rPr lang="en-US"/>
            <a:t>Mentoring practitioner researchers to create their own living-educational-theories</a:t>
          </a:r>
        </a:p>
      </dgm:t>
    </dgm:pt>
    <dgm:pt modelId="{0B30FC20-2086-4D1D-9F03-C0F5A6E76054}" type="parTrans" cxnId="{C802BE09-A6A8-41C4-B555-05C21DA1DFF3}">
      <dgm:prSet/>
      <dgm:spPr/>
      <dgm:t>
        <a:bodyPr/>
        <a:lstStyle/>
        <a:p>
          <a:endParaRPr lang="en-US"/>
        </a:p>
      </dgm:t>
    </dgm:pt>
    <dgm:pt modelId="{75F705D3-4BC1-4155-A536-BAA7D3A9ADCD}" type="sibTrans" cxnId="{C802BE09-A6A8-41C4-B555-05C21DA1DFF3}">
      <dgm:prSet/>
      <dgm:spPr/>
      <dgm:t>
        <a:bodyPr/>
        <a:lstStyle/>
        <a:p>
          <a:endParaRPr lang="en-US"/>
        </a:p>
      </dgm:t>
    </dgm:pt>
    <dgm:pt modelId="{3526EBB6-15C6-7146-B445-28210D2A99B0}" type="pres">
      <dgm:prSet presAssocID="{3451DE0B-A13E-4603-8702-0EE672B180CB}" presName="linear" presStyleCnt="0">
        <dgm:presLayoutVars>
          <dgm:animLvl val="lvl"/>
          <dgm:resizeHandles val="exact"/>
        </dgm:presLayoutVars>
      </dgm:prSet>
      <dgm:spPr/>
    </dgm:pt>
    <dgm:pt modelId="{FFABD44F-B016-EE47-BCEA-8894EBD543E9}" type="pres">
      <dgm:prSet presAssocID="{863A6AB9-D5C7-4FDB-9FFB-65C82FE66AE6}" presName="parentText" presStyleLbl="node1" presStyleIdx="0" presStyleCnt="4">
        <dgm:presLayoutVars>
          <dgm:chMax val="0"/>
          <dgm:bulletEnabled val="1"/>
        </dgm:presLayoutVars>
      </dgm:prSet>
      <dgm:spPr/>
    </dgm:pt>
    <dgm:pt modelId="{6CCF38A7-937E-424A-96EE-7BD000B4BDA9}" type="pres">
      <dgm:prSet presAssocID="{863A6AB9-D5C7-4FDB-9FFB-65C82FE66AE6}" presName="childText" presStyleLbl="revTx" presStyleIdx="0" presStyleCnt="4">
        <dgm:presLayoutVars>
          <dgm:bulletEnabled val="1"/>
        </dgm:presLayoutVars>
      </dgm:prSet>
      <dgm:spPr/>
    </dgm:pt>
    <dgm:pt modelId="{BE2CBB9A-0055-074B-9636-AAECDFEE3BB4}" type="pres">
      <dgm:prSet presAssocID="{BD03616C-AF95-4A32-B1B7-8D63B9F7D828}" presName="parentText" presStyleLbl="node1" presStyleIdx="1" presStyleCnt="4">
        <dgm:presLayoutVars>
          <dgm:chMax val="0"/>
          <dgm:bulletEnabled val="1"/>
        </dgm:presLayoutVars>
      </dgm:prSet>
      <dgm:spPr/>
    </dgm:pt>
    <dgm:pt modelId="{B1D83140-9290-C449-84EB-A27A44F4EE9C}" type="pres">
      <dgm:prSet presAssocID="{BD03616C-AF95-4A32-B1B7-8D63B9F7D828}" presName="childText" presStyleLbl="revTx" presStyleIdx="1" presStyleCnt="4">
        <dgm:presLayoutVars>
          <dgm:bulletEnabled val="1"/>
        </dgm:presLayoutVars>
      </dgm:prSet>
      <dgm:spPr/>
    </dgm:pt>
    <dgm:pt modelId="{9074ACEB-0D65-794D-B44D-79B381779036}" type="pres">
      <dgm:prSet presAssocID="{9474044B-9640-466C-B230-26D12F916C0B}" presName="parentText" presStyleLbl="node1" presStyleIdx="2" presStyleCnt="4">
        <dgm:presLayoutVars>
          <dgm:chMax val="0"/>
          <dgm:bulletEnabled val="1"/>
        </dgm:presLayoutVars>
      </dgm:prSet>
      <dgm:spPr/>
    </dgm:pt>
    <dgm:pt modelId="{59B9FC0D-F81D-1840-B27A-DA3635D33E17}" type="pres">
      <dgm:prSet presAssocID="{9474044B-9640-466C-B230-26D12F916C0B}" presName="childText" presStyleLbl="revTx" presStyleIdx="2" presStyleCnt="4">
        <dgm:presLayoutVars>
          <dgm:bulletEnabled val="1"/>
        </dgm:presLayoutVars>
      </dgm:prSet>
      <dgm:spPr/>
    </dgm:pt>
    <dgm:pt modelId="{CE7FD4D3-0EA8-1A42-94C0-C119D1A41553}" type="pres">
      <dgm:prSet presAssocID="{4094B4AD-0B40-4AC5-933D-9B1D50DC7D76}" presName="parentText" presStyleLbl="node1" presStyleIdx="3" presStyleCnt="4">
        <dgm:presLayoutVars>
          <dgm:chMax val="0"/>
          <dgm:bulletEnabled val="1"/>
        </dgm:presLayoutVars>
      </dgm:prSet>
      <dgm:spPr/>
    </dgm:pt>
    <dgm:pt modelId="{A6036D52-F5DA-3946-929B-B343762DC5BD}" type="pres">
      <dgm:prSet presAssocID="{4094B4AD-0B40-4AC5-933D-9B1D50DC7D76}" presName="childText" presStyleLbl="revTx" presStyleIdx="3" presStyleCnt="4">
        <dgm:presLayoutVars>
          <dgm:bulletEnabled val="1"/>
        </dgm:presLayoutVars>
      </dgm:prSet>
      <dgm:spPr/>
    </dgm:pt>
  </dgm:ptLst>
  <dgm:cxnLst>
    <dgm:cxn modelId="{C802BE09-A6A8-41C4-B555-05C21DA1DFF3}" srcId="{4094B4AD-0B40-4AC5-933D-9B1D50DC7D76}" destId="{6FA857B9-7D2D-4BA5-A8F9-0E54838074E8}" srcOrd="0" destOrd="0" parTransId="{0B30FC20-2086-4D1D-9F03-C0F5A6E76054}" sibTransId="{75F705D3-4BC1-4155-A536-BAA7D3A9ADCD}"/>
    <dgm:cxn modelId="{98F4E313-B7D8-4550-96DB-3BEB1D29A96B}" srcId="{3451DE0B-A13E-4603-8702-0EE672B180CB}" destId="{BD03616C-AF95-4A32-B1B7-8D63B9F7D828}" srcOrd="1" destOrd="0" parTransId="{4A2C8ED9-F47C-4989-AEF2-53F43BD4110C}" sibTransId="{828E6CA3-E6F9-4E21-A29F-444A433BD3EF}"/>
    <dgm:cxn modelId="{2A265B50-78B7-4F39-90CA-DEB1F5198CE2}" srcId="{3451DE0B-A13E-4603-8702-0EE672B180CB}" destId="{863A6AB9-D5C7-4FDB-9FFB-65C82FE66AE6}" srcOrd="0" destOrd="0" parTransId="{5431A45D-092D-496A-BDDA-5B12DA42A7E1}" sibTransId="{950C8B87-D2AD-44EA-9D9E-D20608B1A35F}"/>
    <dgm:cxn modelId="{F1422C57-66C2-8F46-A2A2-3A8BD14053A0}" type="presOf" srcId="{3451DE0B-A13E-4603-8702-0EE672B180CB}" destId="{3526EBB6-15C6-7146-B445-28210D2A99B0}" srcOrd="0" destOrd="0" presId="urn:microsoft.com/office/officeart/2005/8/layout/vList2"/>
    <dgm:cxn modelId="{1148026F-07FF-4AAA-9A80-9DD211B463CF}" srcId="{3451DE0B-A13E-4603-8702-0EE672B180CB}" destId="{9474044B-9640-466C-B230-26D12F916C0B}" srcOrd="2" destOrd="0" parTransId="{83B2B1BC-5635-4779-9C0E-FAA0DBADC1D0}" sibTransId="{811C9A81-A3F4-40E0-A996-EDD37D6F4A96}"/>
    <dgm:cxn modelId="{2C56B492-DE68-8C42-85C6-6CE2C580F5B3}" type="presOf" srcId="{0A30A6E3-6572-41F3-861C-D4D053F0A417}" destId="{59B9FC0D-F81D-1840-B27A-DA3635D33E17}" srcOrd="0" destOrd="0" presId="urn:microsoft.com/office/officeart/2005/8/layout/vList2"/>
    <dgm:cxn modelId="{324BBDB4-06FD-4B43-8F41-6116711B197C}" type="presOf" srcId="{BD03616C-AF95-4A32-B1B7-8D63B9F7D828}" destId="{BE2CBB9A-0055-074B-9636-AAECDFEE3BB4}" srcOrd="0" destOrd="0" presId="urn:microsoft.com/office/officeart/2005/8/layout/vList2"/>
    <dgm:cxn modelId="{87A1BFB7-68F2-40F7-AEEB-D8BB8B1A6FFE}" srcId="{863A6AB9-D5C7-4FDB-9FFB-65C82FE66AE6}" destId="{E83FD8A0-4C72-48C3-A024-EE2980536511}" srcOrd="0" destOrd="0" parTransId="{33D1E3E1-745B-42EE-A29B-4B74159EA141}" sibTransId="{A5F38487-5D8C-4335-AEB6-319006FEB677}"/>
    <dgm:cxn modelId="{BA0C03BD-7B27-EC41-9CBB-4C8383D943A2}" type="presOf" srcId="{4094B4AD-0B40-4AC5-933D-9B1D50DC7D76}" destId="{CE7FD4D3-0EA8-1A42-94C0-C119D1A41553}" srcOrd="0" destOrd="0" presId="urn:microsoft.com/office/officeart/2005/8/layout/vList2"/>
    <dgm:cxn modelId="{838978C4-CB73-1743-AA51-AEA304BBD179}" type="presOf" srcId="{9474044B-9640-466C-B230-26D12F916C0B}" destId="{9074ACEB-0D65-794D-B44D-79B381779036}" srcOrd="0" destOrd="0" presId="urn:microsoft.com/office/officeart/2005/8/layout/vList2"/>
    <dgm:cxn modelId="{80E908D1-F46B-E24C-8908-80614E487562}" type="presOf" srcId="{551FA022-4996-496D-B0A7-E0D636AFDD0B}" destId="{B1D83140-9290-C449-84EB-A27A44F4EE9C}" srcOrd="0" destOrd="0" presId="urn:microsoft.com/office/officeart/2005/8/layout/vList2"/>
    <dgm:cxn modelId="{F65A40D5-D1E0-F647-9B32-A0CFE966FA72}" type="presOf" srcId="{6FA857B9-7D2D-4BA5-A8F9-0E54838074E8}" destId="{A6036D52-F5DA-3946-929B-B343762DC5BD}" srcOrd="0" destOrd="0" presId="urn:microsoft.com/office/officeart/2005/8/layout/vList2"/>
    <dgm:cxn modelId="{7924F4D6-F3C7-4CB2-8E31-AA4B14B2DE3B}" srcId="{9474044B-9640-466C-B230-26D12F916C0B}" destId="{0A30A6E3-6572-41F3-861C-D4D053F0A417}" srcOrd="0" destOrd="0" parTransId="{883C7AD5-E2AD-4DB4-8C8F-CCD5047E6FF6}" sibTransId="{56D40F74-BB5F-4DC8-A592-CCF521B2A30C}"/>
    <dgm:cxn modelId="{20B7B0E0-827F-7648-A5DE-FB74C0B31B17}" type="presOf" srcId="{E83FD8A0-4C72-48C3-A024-EE2980536511}" destId="{6CCF38A7-937E-424A-96EE-7BD000B4BDA9}" srcOrd="0" destOrd="0" presId="urn:microsoft.com/office/officeart/2005/8/layout/vList2"/>
    <dgm:cxn modelId="{B17D3DE5-FC25-4984-8444-4F76BB3448D3}" srcId="{3451DE0B-A13E-4603-8702-0EE672B180CB}" destId="{4094B4AD-0B40-4AC5-933D-9B1D50DC7D76}" srcOrd="3" destOrd="0" parTransId="{759E3F68-7137-4B03-85DC-DB3BE7A8052E}" sibTransId="{C9F9AF6E-0710-459E-95BE-8A097D05E923}"/>
    <dgm:cxn modelId="{CA0A84E6-6FEC-444D-B8A3-2D2E0D15F0DA}" type="presOf" srcId="{863A6AB9-D5C7-4FDB-9FFB-65C82FE66AE6}" destId="{FFABD44F-B016-EE47-BCEA-8894EBD543E9}" srcOrd="0" destOrd="0" presId="urn:microsoft.com/office/officeart/2005/8/layout/vList2"/>
    <dgm:cxn modelId="{8E02F6E8-7584-4A60-900B-800A9B7056E6}" srcId="{BD03616C-AF95-4A32-B1B7-8D63B9F7D828}" destId="{551FA022-4996-496D-B0A7-E0D636AFDD0B}" srcOrd="0" destOrd="0" parTransId="{18466F87-2CAE-49E6-889E-C0AB548A459F}" sibTransId="{871A7244-FABB-4DC0-8ACA-8A2269B2CFFB}"/>
    <dgm:cxn modelId="{92930AB6-EE15-174C-9E30-AA42D3C71435}" type="presParOf" srcId="{3526EBB6-15C6-7146-B445-28210D2A99B0}" destId="{FFABD44F-B016-EE47-BCEA-8894EBD543E9}" srcOrd="0" destOrd="0" presId="urn:microsoft.com/office/officeart/2005/8/layout/vList2"/>
    <dgm:cxn modelId="{663B6426-6CD0-5645-B6EB-B162225586B6}" type="presParOf" srcId="{3526EBB6-15C6-7146-B445-28210D2A99B0}" destId="{6CCF38A7-937E-424A-96EE-7BD000B4BDA9}" srcOrd="1" destOrd="0" presId="urn:microsoft.com/office/officeart/2005/8/layout/vList2"/>
    <dgm:cxn modelId="{BCAF7B18-A27F-C64E-B128-DE910AACE6D9}" type="presParOf" srcId="{3526EBB6-15C6-7146-B445-28210D2A99B0}" destId="{BE2CBB9A-0055-074B-9636-AAECDFEE3BB4}" srcOrd="2" destOrd="0" presId="urn:microsoft.com/office/officeart/2005/8/layout/vList2"/>
    <dgm:cxn modelId="{0FC3E12D-CB56-1F4C-A2AD-0F5BFE342587}" type="presParOf" srcId="{3526EBB6-15C6-7146-B445-28210D2A99B0}" destId="{B1D83140-9290-C449-84EB-A27A44F4EE9C}" srcOrd="3" destOrd="0" presId="urn:microsoft.com/office/officeart/2005/8/layout/vList2"/>
    <dgm:cxn modelId="{83CFB2F1-CF71-524D-A2BE-3AAA79E45236}" type="presParOf" srcId="{3526EBB6-15C6-7146-B445-28210D2A99B0}" destId="{9074ACEB-0D65-794D-B44D-79B381779036}" srcOrd="4" destOrd="0" presId="urn:microsoft.com/office/officeart/2005/8/layout/vList2"/>
    <dgm:cxn modelId="{6F1E5EFA-4CAB-9443-AA8B-D20DCCB8BF09}" type="presParOf" srcId="{3526EBB6-15C6-7146-B445-28210D2A99B0}" destId="{59B9FC0D-F81D-1840-B27A-DA3635D33E17}" srcOrd="5" destOrd="0" presId="urn:microsoft.com/office/officeart/2005/8/layout/vList2"/>
    <dgm:cxn modelId="{04DD18B9-32FB-C942-A246-FA6BA38919C7}" type="presParOf" srcId="{3526EBB6-15C6-7146-B445-28210D2A99B0}" destId="{CE7FD4D3-0EA8-1A42-94C0-C119D1A41553}" srcOrd="6" destOrd="0" presId="urn:microsoft.com/office/officeart/2005/8/layout/vList2"/>
    <dgm:cxn modelId="{B6E606BE-2698-4140-BB8D-16286FF28ACB}" type="presParOf" srcId="{3526EBB6-15C6-7146-B445-28210D2A99B0}" destId="{A6036D52-F5DA-3946-929B-B343762DC5BD}"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0B8C5D-FEC4-F54E-9DC1-A8C34C86F21F}">
      <dsp:nvSpPr>
        <dsp:cNvPr id="0" name=""/>
        <dsp:cNvSpPr/>
      </dsp:nvSpPr>
      <dsp:spPr>
        <a:xfrm>
          <a:off x="0" y="344194"/>
          <a:ext cx="6427235" cy="1000350"/>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t>generated by an educational practitioner to explain their educational influences in learning as they research questions of the kind, ‘How do I improve what I am doing?’. </a:t>
          </a:r>
          <a:endParaRPr lang="en-US" sz="1900" kern="1200" dirty="0"/>
        </a:p>
      </dsp:txBody>
      <dsp:txXfrm>
        <a:off x="48833" y="393027"/>
        <a:ext cx="6329569" cy="902684"/>
      </dsp:txXfrm>
    </dsp:sp>
    <dsp:sp modelId="{02E676F0-182D-1143-A881-31EB0A518CAE}">
      <dsp:nvSpPr>
        <dsp:cNvPr id="0" name=""/>
        <dsp:cNvSpPr/>
      </dsp:nvSpPr>
      <dsp:spPr>
        <a:xfrm>
          <a:off x="0" y="1399264"/>
          <a:ext cx="6427235" cy="1000350"/>
        </a:xfrm>
        <a:prstGeom prst="roundRect">
          <a:avLst/>
        </a:prstGeom>
        <a:gradFill rotWithShape="0">
          <a:gsLst>
            <a:gs pos="0">
              <a:schemeClr val="accent5">
                <a:hueOff val="-561544"/>
                <a:satOff val="-2648"/>
                <a:lumOff val="653"/>
                <a:alphaOff val="0"/>
                <a:tint val="98000"/>
                <a:satMod val="110000"/>
                <a:lumMod val="104000"/>
              </a:schemeClr>
            </a:gs>
            <a:gs pos="69000">
              <a:schemeClr val="accent5">
                <a:hueOff val="-561544"/>
                <a:satOff val="-2648"/>
                <a:lumOff val="653"/>
                <a:alphaOff val="0"/>
                <a:shade val="88000"/>
                <a:satMod val="130000"/>
                <a:lumMod val="92000"/>
              </a:schemeClr>
            </a:gs>
            <a:gs pos="100000">
              <a:schemeClr val="accent5">
                <a:hueOff val="-561544"/>
                <a:satOff val="-2648"/>
                <a:lumOff val="653"/>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t>includes evaluations of past efforts to improve their educational practice and an intention to improve practice</a:t>
          </a:r>
          <a:endParaRPr lang="en-US" sz="1900" kern="1200" dirty="0"/>
        </a:p>
      </dsp:txBody>
      <dsp:txXfrm>
        <a:off x="48833" y="1448097"/>
        <a:ext cx="6329569" cy="902684"/>
      </dsp:txXfrm>
    </dsp:sp>
    <dsp:sp modelId="{0BC23341-2F97-2E49-8E91-31DE28AA1430}">
      <dsp:nvSpPr>
        <dsp:cNvPr id="0" name=""/>
        <dsp:cNvSpPr/>
      </dsp:nvSpPr>
      <dsp:spPr>
        <a:xfrm>
          <a:off x="0" y="2454334"/>
          <a:ext cx="6427235" cy="1000350"/>
        </a:xfrm>
        <a:prstGeom prst="roundRect">
          <a:avLst/>
        </a:prstGeom>
        <a:gradFill rotWithShape="0">
          <a:gsLst>
            <a:gs pos="0">
              <a:schemeClr val="accent5">
                <a:hueOff val="-1123087"/>
                <a:satOff val="-5296"/>
                <a:lumOff val="1307"/>
                <a:alphaOff val="0"/>
                <a:tint val="98000"/>
                <a:satMod val="110000"/>
                <a:lumMod val="104000"/>
              </a:schemeClr>
            </a:gs>
            <a:gs pos="69000">
              <a:schemeClr val="accent5">
                <a:hueOff val="-1123087"/>
                <a:satOff val="-5296"/>
                <a:lumOff val="1307"/>
                <a:alphaOff val="0"/>
                <a:shade val="88000"/>
                <a:satMod val="130000"/>
                <a:lumMod val="92000"/>
              </a:schemeClr>
            </a:gs>
            <a:gs pos="100000">
              <a:schemeClr val="accent5">
                <a:hueOff val="-1123087"/>
                <a:satOff val="-5296"/>
                <a:lumOff val="130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t>contributes to a world in which humanity can flourish and is expressed in the values-based living standards of judgment of the Living Educational Theory researcher. </a:t>
          </a:r>
          <a:endParaRPr lang="en-US" sz="1900" kern="1200" dirty="0"/>
        </a:p>
      </dsp:txBody>
      <dsp:txXfrm>
        <a:off x="48833" y="2503167"/>
        <a:ext cx="6329569" cy="902684"/>
      </dsp:txXfrm>
    </dsp:sp>
    <dsp:sp modelId="{BD4875F8-5CF3-9F4F-BB30-9461C4D74C95}">
      <dsp:nvSpPr>
        <dsp:cNvPr id="0" name=""/>
        <dsp:cNvSpPr/>
      </dsp:nvSpPr>
      <dsp:spPr>
        <a:xfrm>
          <a:off x="0" y="3509404"/>
          <a:ext cx="6427235" cy="1000350"/>
        </a:xfrm>
        <a:prstGeom prst="roundRect">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t>includes their explanations of their educational influence in their own learning, the learning of others and the learning of the social formations which are the context of their practice.” </a:t>
          </a:r>
          <a:endParaRPr lang="en-US" sz="1900" kern="1200" dirty="0"/>
        </a:p>
      </dsp:txBody>
      <dsp:txXfrm>
        <a:off x="48833" y="3558237"/>
        <a:ext cx="6329569" cy="902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BD44F-B016-EE47-BCEA-8894EBD543E9}">
      <dsp:nvSpPr>
        <dsp:cNvPr id="0" name=""/>
        <dsp:cNvSpPr/>
      </dsp:nvSpPr>
      <dsp:spPr>
        <a:xfrm>
          <a:off x="0" y="15444"/>
          <a:ext cx="5913437" cy="56159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Presenting</a:t>
          </a:r>
        </a:p>
      </dsp:txBody>
      <dsp:txXfrm>
        <a:off x="27415" y="42859"/>
        <a:ext cx="5858607" cy="506769"/>
      </dsp:txXfrm>
    </dsp:sp>
    <dsp:sp modelId="{6CCF38A7-937E-424A-96EE-7BD000B4BDA9}">
      <dsp:nvSpPr>
        <dsp:cNvPr id="0" name=""/>
        <dsp:cNvSpPr/>
      </dsp:nvSpPr>
      <dsp:spPr>
        <a:xfrm>
          <a:off x="0" y="577044"/>
          <a:ext cx="5913437"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Presenting at  ARNA June 17, 2021</a:t>
          </a:r>
        </a:p>
      </dsp:txBody>
      <dsp:txXfrm>
        <a:off x="0" y="577044"/>
        <a:ext cx="5913437" cy="397440"/>
      </dsp:txXfrm>
    </dsp:sp>
    <dsp:sp modelId="{BE2CBB9A-0055-074B-9636-AAECDFEE3BB4}">
      <dsp:nvSpPr>
        <dsp:cNvPr id="0" name=""/>
        <dsp:cNvSpPr/>
      </dsp:nvSpPr>
      <dsp:spPr>
        <a:xfrm>
          <a:off x="0" y="974484"/>
          <a:ext cx="5913437" cy="561599"/>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Presenting</a:t>
          </a:r>
        </a:p>
      </dsp:txBody>
      <dsp:txXfrm>
        <a:off x="27415" y="1001899"/>
        <a:ext cx="5858607" cy="506769"/>
      </dsp:txXfrm>
    </dsp:sp>
    <dsp:sp modelId="{B1D83140-9290-C449-84EB-A27A44F4EE9C}">
      <dsp:nvSpPr>
        <dsp:cNvPr id="0" name=""/>
        <dsp:cNvSpPr/>
      </dsp:nvSpPr>
      <dsp:spPr>
        <a:xfrm>
          <a:off x="0" y="1536083"/>
          <a:ext cx="5913437"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Presenting at SY.N.TH.E.SI. The Heuristic Teachers’ Society (Greece) September 11, 2021: Education in 2030 and the role of the Teacher as a Professional</a:t>
          </a:r>
        </a:p>
      </dsp:txBody>
      <dsp:txXfrm>
        <a:off x="0" y="1536083"/>
        <a:ext cx="5913437" cy="819720"/>
      </dsp:txXfrm>
    </dsp:sp>
    <dsp:sp modelId="{9074ACEB-0D65-794D-B44D-79B381779036}">
      <dsp:nvSpPr>
        <dsp:cNvPr id="0" name=""/>
        <dsp:cNvSpPr/>
      </dsp:nvSpPr>
      <dsp:spPr>
        <a:xfrm>
          <a:off x="0" y="2355803"/>
          <a:ext cx="5913437" cy="561599"/>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Publishing</a:t>
          </a:r>
        </a:p>
      </dsp:txBody>
      <dsp:txXfrm>
        <a:off x="27415" y="2383218"/>
        <a:ext cx="5858607" cy="506769"/>
      </dsp:txXfrm>
    </dsp:sp>
    <dsp:sp modelId="{59B9FC0D-F81D-1840-B27A-DA3635D33E17}">
      <dsp:nvSpPr>
        <dsp:cNvPr id="0" name=""/>
        <dsp:cNvSpPr/>
      </dsp:nvSpPr>
      <dsp:spPr>
        <a:xfrm>
          <a:off x="0" y="2917403"/>
          <a:ext cx="5913437"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Publishing a book with Jack Whitehead – You and Your Living Educational Theory</a:t>
          </a:r>
        </a:p>
      </dsp:txBody>
      <dsp:txXfrm>
        <a:off x="0" y="2917403"/>
        <a:ext cx="5913437" cy="571320"/>
      </dsp:txXfrm>
    </dsp:sp>
    <dsp:sp modelId="{CE7FD4D3-0EA8-1A42-94C0-C119D1A41553}">
      <dsp:nvSpPr>
        <dsp:cNvPr id="0" name=""/>
        <dsp:cNvSpPr/>
      </dsp:nvSpPr>
      <dsp:spPr>
        <a:xfrm>
          <a:off x="0" y="3488724"/>
          <a:ext cx="5913437" cy="56159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Mentoring</a:t>
          </a:r>
        </a:p>
      </dsp:txBody>
      <dsp:txXfrm>
        <a:off x="27415" y="3516139"/>
        <a:ext cx="5858607" cy="506769"/>
      </dsp:txXfrm>
    </dsp:sp>
    <dsp:sp modelId="{A6036D52-F5DA-3946-929B-B343762DC5BD}">
      <dsp:nvSpPr>
        <dsp:cNvPr id="0" name=""/>
        <dsp:cNvSpPr/>
      </dsp:nvSpPr>
      <dsp:spPr>
        <a:xfrm>
          <a:off x="0" y="4050323"/>
          <a:ext cx="5913437"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Mentoring practitioner researchers to create their own living-educational-theories</a:t>
          </a:r>
        </a:p>
      </dsp:txBody>
      <dsp:txXfrm>
        <a:off x="0" y="4050323"/>
        <a:ext cx="5913437" cy="5713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4/9/21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4/9/21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bSu3A80agSw" TargetMode="External"/><Relationship Id="rId2" Type="http://schemas.openxmlformats.org/officeDocument/2006/relationships/slideLayout" Target="../slideLayouts/slideLayout2.xml"/><Relationship Id="rId1" Type="http://schemas.openxmlformats.org/officeDocument/2006/relationships/video" Target="https://www.youtube.com/embed/bSu3A80agSw?feature=oembed" TargetMode="External"/><Relationship Id="rId5" Type="http://schemas.openxmlformats.org/officeDocument/2006/relationships/image" Target="../media/image1.jp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4" descr="Yellow paper ship leading among white ships">
            <a:extLst>
              <a:ext uri="{FF2B5EF4-FFF2-40B4-BE49-F238E27FC236}">
                <a16:creationId xmlns:a16="http://schemas.microsoft.com/office/drawing/2014/main" id="{3D50AA48-44B5-4A25-A7D6-F8E61A01AED9}"/>
              </a:ext>
            </a:extLst>
          </p:cNvPr>
          <p:cNvPicPr>
            <a:picLocks noChangeAspect="1"/>
          </p:cNvPicPr>
          <p:nvPr/>
        </p:nvPicPr>
        <p:blipFill rotWithShape="1">
          <a:blip r:embed="rId3"/>
          <a:srcRect t="15728" r="-1" b="-1"/>
          <a:stretch/>
        </p:blipFill>
        <p:spPr>
          <a:xfrm>
            <a:off x="2" y="10"/>
            <a:ext cx="12191695" cy="6857990"/>
          </a:xfrm>
          <a:prstGeom prst="rect">
            <a:avLst/>
          </a:prstGeom>
        </p:spPr>
      </p:pic>
      <p:sp>
        <p:nvSpPr>
          <p:cNvPr id="17" name="Rectangle 16">
            <a:extLst>
              <a:ext uri="{FF2B5EF4-FFF2-40B4-BE49-F238E27FC236}">
                <a16:creationId xmlns:a16="http://schemas.microsoft.com/office/drawing/2014/main" id="{A4092ECB-D375-4A85-AD6E-85644D2A9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7" y="3064931"/>
            <a:ext cx="8293042"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984A78-7009-5042-8FB1-BFADC7F2E4D7}"/>
              </a:ext>
            </a:extLst>
          </p:cNvPr>
          <p:cNvSpPr>
            <a:spLocks noGrp="1"/>
          </p:cNvSpPr>
          <p:nvPr>
            <p:ph type="title"/>
          </p:nvPr>
        </p:nvSpPr>
        <p:spPr>
          <a:xfrm>
            <a:off x="1300526" y="3236470"/>
            <a:ext cx="6829044" cy="1252601"/>
          </a:xfrm>
        </p:spPr>
        <p:txBody>
          <a:bodyPr vert="horz" lIns="91440" tIns="45720" rIns="91440" bIns="0" rtlCol="0" anchor="b">
            <a:normAutofit/>
          </a:bodyPr>
          <a:lstStyle/>
          <a:p>
            <a:pPr algn="r"/>
            <a:r>
              <a:rPr lang="en-US" sz="2100">
                <a:solidFill>
                  <a:srgbClr val="FFFFFE"/>
                </a:solidFill>
              </a:rPr>
              <a:t>Accepting Educational Responsibility </a:t>
            </a:r>
            <a:br>
              <a:rPr lang="en-US" sz="2100">
                <a:solidFill>
                  <a:srgbClr val="FFFFFE"/>
                </a:solidFill>
              </a:rPr>
            </a:br>
            <a:r>
              <a:rPr lang="en-US" sz="2100">
                <a:solidFill>
                  <a:srgbClr val="FFFFFE"/>
                </a:solidFill>
              </a:rPr>
              <a:t>as an International Mentor </a:t>
            </a:r>
            <a:br>
              <a:rPr lang="en-US" sz="2100">
                <a:solidFill>
                  <a:srgbClr val="FFFFFE"/>
                </a:solidFill>
              </a:rPr>
            </a:br>
            <a:r>
              <a:rPr lang="en-US" sz="2100">
                <a:solidFill>
                  <a:srgbClr val="FFFFFE"/>
                </a:solidFill>
              </a:rPr>
              <a:t>Creating </a:t>
            </a:r>
            <a:br>
              <a:rPr lang="en-US" sz="2100">
                <a:solidFill>
                  <a:srgbClr val="FFFFFE"/>
                </a:solidFill>
              </a:rPr>
            </a:br>
            <a:r>
              <a:rPr lang="en-US" sz="2100">
                <a:solidFill>
                  <a:srgbClr val="FFFFFE"/>
                </a:solidFill>
              </a:rPr>
              <a:t>Living Theory Cultures of Inquiry</a:t>
            </a:r>
          </a:p>
        </p:txBody>
      </p:sp>
      <p:sp>
        <p:nvSpPr>
          <p:cNvPr id="3" name="Content Placeholder 2">
            <a:extLst>
              <a:ext uri="{FF2B5EF4-FFF2-40B4-BE49-F238E27FC236}">
                <a16:creationId xmlns:a16="http://schemas.microsoft.com/office/drawing/2014/main" id="{4576363B-DDAE-4E4A-9F43-53AE29C98679}"/>
              </a:ext>
            </a:extLst>
          </p:cNvPr>
          <p:cNvSpPr>
            <a:spLocks noGrp="1"/>
          </p:cNvSpPr>
          <p:nvPr>
            <p:ph idx="1"/>
          </p:nvPr>
        </p:nvSpPr>
        <p:spPr>
          <a:xfrm>
            <a:off x="1300525" y="4669144"/>
            <a:ext cx="6829043" cy="716529"/>
          </a:xfrm>
        </p:spPr>
        <p:txBody>
          <a:bodyPr vert="horz" lIns="91440" tIns="91440" rIns="91440" bIns="91440" rtlCol="0">
            <a:normAutofit/>
          </a:bodyPr>
          <a:lstStyle/>
          <a:p>
            <a:pPr marL="0" indent="0" algn="r">
              <a:buNone/>
            </a:pPr>
            <a:r>
              <a:rPr lang="en-US" sz="1600" cap="all">
                <a:solidFill>
                  <a:srgbClr val="FFFFFE"/>
                </a:solidFill>
              </a:rPr>
              <a:t>Jacqueline (Jackie) Delong</a:t>
            </a:r>
          </a:p>
        </p:txBody>
      </p:sp>
      <p:cxnSp>
        <p:nvCxnSpPr>
          <p:cNvPr id="19" name="Straight Connector 18">
            <a:extLst>
              <a:ext uri="{FF2B5EF4-FFF2-40B4-BE49-F238E27FC236}">
                <a16:creationId xmlns:a16="http://schemas.microsoft.com/office/drawing/2014/main" id="{B6C1711D-6DAC-4FE1-B7B6-AC8A81B84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0525" y="4666480"/>
            <a:ext cx="6829043" cy="0"/>
          </a:xfrm>
          <a:prstGeom prst="line">
            <a:avLst/>
          </a:prstGeom>
          <a:ln w="31750">
            <a:solidFill>
              <a:srgbClr val="FE9E03"/>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2589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8F193C-3B80-2147-BDE7-B9C0AB6DEE2D}"/>
              </a:ext>
            </a:extLst>
          </p:cNvPr>
          <p:cNvSpPr>
            <a:spLocks noGrp="1"/>
          </p:cNvSpPr>
          <p:nvPr>
            <p:ph type="title"/>
          </p:nvPr>
        </p:nvSpPr>
        <p:spPr>
          <a:xfrm>
            <a:off x="844476" y="1600199"/>
            <a:ext cx="3539266" cy="4297680"/>
          </a:xfrm>
        </p:spPr>
        <p:txBody>
          <a:bodyPr anchor="ctr">
            <a:normAutofit/>
          </a:bodyPr>
          <a:lstStyle/>
          <a:p>
            <a:r>
              <a:rPr lang="en-US"/>
              <a:t>abstract</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666C90-78C1-0A40-9BB7-3A1C4B4BDF7E}"/>
              </a:ext>
            </a:extLst>
          </p:cNvPr>
          <p:cNvSpPr>
            <a:spLocks noGrp="1"/>
          </p:cNvSpPr>
          <p:nvPr>
            <p:ph idx="1"/>
          </p:nvPr>
        </p:nvSpPr>
        <p:spPr>
          <a:xfrm>
            <a:off x="4924851" y="1600199"/>
            <a:ext cx="6130003" cy="4297680"/>
          </a:xfrm>
        </p:spPr>
        <p:txBody>
          <a:bodyPr anchor="ctr">
            <a:normAutofit/>
          </a:bodyPr>
          <a:lstStyle/>
          <a:p>
            <a:pPr>
              <a:lnSpc>
                <a:spcPct val="110000"/>
              </a:lnSpc>
            </a:pPr>
            <a:r>
              <a:rPr lang="en-US" sz="1400"/>
              <a:t>With the question, “How can I improve my practice? as intention to improve the social order and contribute to human flourishing, the paper contributes to AERA’s theme of ‘Accepting Educational Responsibility’. </a:t>
            </a:r>
          </a:p>
          <a:p>
            <a:pPr>
              <a:lnSpc>
                <a:spcPct val="110000"/>
              </a:lnSpc>
            </a:pPr>
            <a:r>
              <a:rPr lang="en-US" sz="1400"/>
              <a:t>In the process of voluntary mentoring of doctoral and post-doctoral individuals around the globe through the creation of living theory cultures of inquiry, I explain my commitment to mentoring global citizen-scholars who engage in social activism in their communities of practice. </a:t>
            </a:r>
          </a:p>
          <a:p>
            <a:pPr>
              <a:lnSpc>
                <a:spcPct val="110000"/>
              </a:lnSpc>
            </a:pPr>
            <a:r>
              <a:rPr lang="en-US" sz="1400"/>
              <a:t>Using values as explanatory principles in the Living Theory methodology, practitioner-researchers from different countries and sites of practice are supported to create their own-living-educational theories and demonstrate ‘greater care about what happens in society’. </a:t>
            </a:r>
          </a:p>
          <a:p>
            <a:pPr>
              <a:lnSpc>
                <a:spcPct val="110000"/>
              </a:lnSpc>
            </a:pPr>
            <a:r>
              <a:rPr lang="en-US" sz="1400"/>
              <a:t>Dialogue as method using visual digital data provides evidence of my claims to know.</a:t>
            </a:r>
          </a:p>
          <a:p>
            <a:pPr marL="0" indent="0">
              <a:lnSpc>
                <a:spcPct val="110000"/>
              </a:lnSpc>
              <a:buNone/>
            </a:pPr>
            <a:endParaRPr lang="en-US" sz="1400"/>
          </a:p>
          <a:p>
            <a:pPr marL="0" indent="0">
              <a:lnSpc>
                <a:spcPct val="110000"/>
              </a:lnSpc>
              <a:buNone/>
            </a:pPr>
            <a:r>
              <a:rPr lang="en-US" sz="1400"/>
              <a:t> </a:t>
            </a:r>
          </a:p>
          <a:p>
            <a:pPr>
              <a:lnSpc>
                <a:spcPct val="110000"/>
              </a:lnSpc>
            </a:pPr>
            <a:endParaRPr lang="en-US" sz="1400"/>
          </a:p>
          <a:p>
            <a:pPr>
              <a:lnSpc>
                <a:spcPct val="110000"/>
              </a:lnSpc>
            </a:pPr>
            <a:endParaRPr lang="en-US" sz="1400"/>
          </a:p>
        </p:txBody>
      </p:sp>
    </p:spTree>
    <p:extLst>
      <p:ext uri="{BB962C8B-B14F-4D97-AF65-F5344CB8AC3E}">
        <p14:creationId xmlns:p14="http://schemas.microsoft.com/office/powerpoint/2010/main" val="297567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4E2DE-62CB-744A-9098-81312DA177CF}"/>
              </a:ext>
            </a:extLst>
          </p:cNvPr>
          <p:cNvSpPr>
            <a:spLocks noGrp="1"/>
          </p:cNvSpPr>
          <p:nvPr>
            <p:ph type="title"/>
          </p:nvPr>
        </p:nvSpPr>
        <p:spPr/>
        <p:txBody>
          <a:bodyPr/>
          <a:lstStyle/>
          <a:p>
            <a:r>
              <a:rPr lang="en-US"/>
              <a:t>Culture of Inquiry</a:t>
            </a:r>
            <a:endParaRPr lang="en-US" dirty="0"/>
          </a:p>
        </p:txBody>
      </p:sp>
      <p:sp>
        <p:nvSpPr>
          <p:cNvPr id="3" name="Content Placeholder 2">
            <a:extLst>
              <a:ext uri="{FF2B5EF4-FFF2-40B4-BE49-F238E27FC236}">
                <a16:creationId xmlns:a16="http://schemas.microsoft.com/office/drawing/2014/main" id="{E30667FF-5166-F147-AE9B-C6254DCDB7EB}"/>
              </a:ext>
            </a:extLst>
          </p:cNvPr>
          <p:cNvSpPr>
            <a:spLocks noGrp="1"/>
          </p:cNvSpPr>
          <p:nvPr>
            <p:ph idx="1"/>
          </p:nvPr>
        </p:nvSpPr>
        <p:spPr>
          <a:xfrm>
            <a:off x="1172817" y="2017643"/>
            <a:ext cx="10088218" cy="3448702"/>
          </a:xfrm>
        </p:spPr>
        <p:txBody>
          <a:bodyPr>
            <a:normAutofit fontScale="92500"/>
          </a:bodyPr>
          <a:lstStyle/>
          <a:p>
            <a:r>
              <a:rPr lang="en-CA" dirty="0"/>
              <a:t>A safe, supportive space where individuals are enabled to make explicit their values and hold themselves accountable for living according to those values. </a:t>
            </a:r>
          </a:p>
          <a:p>
            <a:r>
              <a:rPr lang="en-CA" dirty="0"/>
              <a:t>They learn to recognize when they are not living according to their espoused values and are “living contradictions” (Whitehead,1989)</a:t>
            </a:r>
            <a:r>
              <a:rPr lang="en-CA" b="1" dirty="0"/>
              <a:t>. </a:t>
            </a:r>
          </a:p>
          <a:p>
            <a:r>
              <a:rPr lang="en-CA" dirty="0"/>
              <a:t>Action-reflection cycles based on asking self-study questions like “How can I improve my practice?</a:t>
            </a:r>
          </a:p>
          <a:p>
            <a:r>
              <a:rPr lang="en-CA" dirty="0"/>
              <a:t>Experience values such as loving kindness and loved into learning</a:t>
            </a:r>
            <a:r>
              <a:rPr lang="en-CA" b="1" dirty="0"/>
              <a:t> </a:t>
            </a:r>
            <a:r>
              <a:rPr lang="en-CA" dirty="0"/>
              <a:t>and recognition of their embodied knowledge.</a:t>
            </a:r>
          </a:p>
          <a:p>
            <a:r>
              <a:rPr lang="en-CA" dirty="0"/>
              <a:t>Includes spontaneous and sustained, micro and macro forms and living in ‘</a:t>
            </a:r>
            <a:r>
              <a:rPr lang="en-CA" dirty="0" err="1"/>
              <a:t>satva</a:t>
            </a:r>
            <a:r>
              <a:rPr lang="en-CA" dirty="0"/>
              <a:t>’ (goodness). </a:t>
            </a:r>
            <a:endParaRPr lang="en-US" dirty="0"/>
          </a:p>
        </p:txBody>
      </p:sp>
    </p:spTree>
    <p:extLst>
      <p:ext uri="{BB962C8B-B14F-4D97-AF65-F5344CB8AC3E}">
        <p14:creationId xmlns:p14="http://schemas.microsoft.com/office/powerpoint/2010/main" val="3031276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2">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C81890B-DDC3-954B-B238-85731D2176F9}"/>
              </a:ext>
            </a:extLst>
          </p:cNvPr>
          <p:cNvSpPr>
            <a:spLocks noGrp="1"/>
          </p:cNvSpPr>
          <p:nvPr>
            <p:ph type="title"/>
          </p:nvPr>
        </p:nvSpPr>
        <p:spPr>
          <a:xfrm>
            <a:off x="1451579" y="2303047"/>
            <a:ext cx="3272093" cy="2674198"/>
          </a:xfrm>
        </p:spPr>
        <p:txBody>
          <a:bodyPr anchor="t">
            <a:normAutofit/>
          </a:bodyPr>
          <a:lstStyle/>
          <a:p>
            <a:r>
              <a:rPr lang="en-US"/>
              <a:t>Living Educational Theory </a:t>
            </a:r>
            <a:br>
              <a:rPr lang="en-US"/>
            </a:br>
            <a:r>
              <a:rPr lang="en-US"/>
              <a:t>Whitehead, 1989</a:t>
            </a:r>
          </a:p>
        </p:txBody>
      </p:sp>
      <p:cxnSp>
        <p:nvCxnSpPr>
          <p:cNvPr id="32" name="Straight Connector 24">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7"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29" name="Picture 28">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85E0434-EE03-447A-BE45-4E5E28D18930}"/>
              </a:ext>
            </a:extLst>
          </p:cNvPr>
          <p:cNvGraphicFramePr>
            <a:graphicFrameLocks noGrp="1"/>
          </p:cNvGraphicFramePr>
          <p:nvPr>
            <p:ph idx="1"/>
            <p:extLst>
              <p:ext uri="{D42A27DB-BD31-4B8C-83A1-F6EECF244321}">
                <p14:modId xmlns:p14="http://schemas.microsoft.com/office/powerpoint/2010/main" val="2947031392"/>
              </p:ext>
            </p:extLst>
          </p:nvPr>
        </p:nvGraphicFramePr>
        <p:xfrm>
          <a:off x="5141913" y="586414"/>
          <a:ext cx="6427235" cy="4853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9495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A08C249-C8AC-C34E-A87B-2707ED8F1B69}"/>
              </a:ext>
            </a:extLst>
          </p:cNvPr>
          <p:cNvSpPr>
            <a:spLocks noGrp="1"/>
          </p:cNvSpPr>
          <p:nvPr>
            <p:ph type="title"/>
          </p:nvPr>
        </p:nvSpPr>
        <p:spPr>
          <a:xfrm>
            <a:off x="860612" y="1138228"/>
            <a:ext cx="3793685" cy="3858767"/>
          </a:xfrm>
        </p:spPr>
        <p:txBody>
          <a:bodyPr anchor="ctr">
            <a:normAutofit/>
          </a:bodyPr>
          <a:lstStyle/>
          <a:p>
            <a:r>
              <a:rPr lang="en-US" sz="3600"/>
              <a:t>Dialogue As Research Method</a:t>
            </a:r>
            <a:br>
              <a:rPr lang="en-US" sz="3600"/>
            </a:br>
            <a:r>
              <a:rPr lang="en-US" sz="3600"/>
              <a:t>Digital visual data</a:t>
            </a:r>
          </a:p>
        </p:txBody>
      </p:sp>
      <p:grpSp>
        <p:nvGrpSpPr>
          <p:cNvPr id="35" name="Group 34">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36" name="Rectangle 35">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ontent Placeholder 2">
            <a:extLst>
              <a:ext uri="{FF2B5EF4-FFF2-40B4-BE49-F238E27FC236}">
                <a16:creationId xmlns:a16="http://schemas.microsoft.com/office/drawing/2014/main" id="{4EBB3FB9-C184-484A-AE89-843652FE884C}"/>
              </a:ext>
            </a:extLst>
          </p:cNvPr>
          <p:cNvSpPr>
            <a:spLocks noGrp="1"/>
          </p:cNvSpPr>
          <p:nvPr>
            <p:ph idx="1"/>
          </p:nvPr>
        </p:nvSpPr>
        <p:spPr>
          <a:xfrm>
            <a:off x="5255298" y="729586"/>
            <a:ext cx="6254325" cy="4667308"/>
          </a:xfrm>
        </p:spPr>
        <p:txBody>
          <a:bodyPr anchor="ctr">
            <a:normAutofit/>
          </a:bodyPr>
          <a:lstStyle/>
          <a:p>
            <a:pPr>
              <a:lnSpc>
                <a:spcPct val="110000"/>
              </a:lnSpc>
            </a:pPr>
            <a:r>
              <a:rPr lang="en-US" sz="1400" dirty="0">
                <a:solidFill>
                  <a:srgbClr val="000000"/>
                </a:solidFill>
              </a:rPr>
              <a:t>dialogue as research method and visual data are essential to deepening and conveying thinking (Delong, 2020). </a:t>
            </a:r>
          </a:p>
          <a:p>
            <a:pPr>
              <a:lnSpc>
                <a:spcPct val="110000"/>
              </a:lnSpc>
            </a:pPr>
            <a:r>
              <a:rPr lang="en-US" sz="1400" dirty="0">
                <a:solidFill>
                  <a:srgbClr val="000000"/>
                </a:solidFill>
              </a:rPr>
              <a:t>the dialogic processes inherent in email and Zoom, Teams and Skype video recordings enable clarity in thinking in ways that text alone cannot.</a:t>
            </a:r>
          </a:p>
          <a:p>
            <a:pPr>
              <a:lnSpc>
                <a:spcPct val="110000"/>
              </a:lnSpc>
            </a:pPr>
            <a:r>
              <a:rPr lang="en-US" sz="1400" dirty="0">
                <a:solidFill>
                  <a:srgbClr val="000000"/>
                </a:solidFill>
              </a:rPr>
              <a:t>through analyzing the loving educational conversations’ recordings stored on YouTube, we see and hear the nature of the relationship, whether we are living our espoused values and what might be involved in improving ourselves, our relationships, our world. </a:t>
            </a:r>
          </a:p>
          <a:p>
            <a:pPr>
              <a:lnSpc>
                <a:spcPct val="110000"/>
              </a:lnSpc>
            </a:pPr>
            <a:r>
              <a:rPr lang="en-US" sz="1400" dirty="0">
                <a:solidFill>
                  <a:srgbClr val="000000"/>
                </a:solidFill>
              </a:rPr>
              <a:t>involves checking for meaning, risks and possibly colonization involved. ‘Intercultural translation’ and an ‘ecology of knowledges’ is de Sousa Santos’ (2014) alternative to Western-centric general theories, incommensurability between cultures and calls for ‘a rich intermingling of diverse and complementary (and sometimes conflicting) understandings’ </a:t>
            </a:r>
          </a:p>
          <a:p>
            <a:pPr>
              <a:lnSpc>
                <a:spcPct val="110000"/>
              </a:lnSpc>
            </a:pPr>
            <a:endParaRPr lang="en-US" sz="1300" dirty="0">
              <a:solidFill>
                <a:srgbClr val="000000"/>
              </a:solidFill>
            </a:endParaRPr>
          </a:p>
          <a:p>
            <a:pPr>
              <a:lnSpc>
                <a:spcPct val="110000"/>
              </a:lnSpc>
            </a:pPr>
            <a:endParaRPr lang="en-US" sz="1300" dirty="0">
              <a:solidFill>
                <a:srgbClr val="000000"/>
              </a:solidFill>
            </a:endParaRPr>
          </a:p>
        </p:txBody>
      </p:sp>
      <p:pic>
        <p:nvPicPr>
          <p:cNvPr id="41" name="Picture 40">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3" name="Straight Connector 42">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906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3193BA5C-B8F3-4972-BA54-014C48FAF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D7162BAB-C25E-4CE9-B87C-F118DC7E7C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F5609EA3-616F-0745-A8DC-DD0E68BD5578}"/>
              </a:ext>
            </a:extLst>
          </p:cNvPr>
          <p:cNvSpPr>
            <a:spLocks noGrp="1"/>
          </p:cNvSpPr>
          <p:nvPr>
            <p:ph type="title"/>
          </p:nvPr>
        </p:nvSpPr>
        <p:spPr>
          <a:xfrm>
            <a:off x="1451580" y="804520"/>
            <a:ext cx="3530157" cy="1049235"/>
          </a:xfrm>
        </p:spPr>
        <p:txBody>
          <a:bodyPr vert="horz" lIns="91440" tIns="45720" rIns="91440" bIns="45720" rtlCol="0" anchor="t">
            <a:normAutofit/>
          </a:bodyPr>
          <a:lstStyle/>
          <a:p>
            <a:r>
              <a:rPr lang="en-US" sz="2200"/>
              <a:t>Parbati and Jackie on Culture of inquiry</a:t>
            </a:r>
          </a:p>
        </p:txBody>
      </p:sp>
      <p:sp>
        <p:nvSpPr>
          <p:cNvPr id="42" name="Rectangle 41">
            <a:extLst>
              <a:ext uri="{FF2B5EF4-FFF2-40B4-BE49-F238E27FC236}">
                <a16:creationId xmlns:a16="http://schemas.microsoft.com/office/drawing/2014/main" id="{05B93327-222A-4DAC-9163-371BF44CD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Content Placeholder 9">
            <a:extLst>
              <a:ext uri="{FF2B5EF4-FFF2-40B4-BE49-F238E27FC236}">
                <a16:creationId xmlns:a16="http://schemas.microsoft.com/office/drawing/2014/main" id="{FB2E299A-B039-EE4D-9FC8-87C0ECFD0AAD}"/>
              </a:ext>
            </a:extLst>
          </p:cNvPr>
          <p:cNvSpPr>
            <a:spLocks noGrp="1"/>
          </p:cNvSpPr>
          <p:nvPr>
            <p:ph idx="1"/>
          </p:nvPr>
        </p:nvSpPr>
        <p:spPr>
          <a:xfrm>
            <a:off x="1451581" y="2015732"/>
            <a:ext cx="3526523" cy="3450613"/>
          </a:xfrm>
        </p:spPr>
        <p:txBody>
          <a:bodyPr vert="horz" lIns="91440" tIns="45720" rIns="91440" bIns="45720" rtlCol="0" anchor="t">
            <a:normAutofit/>
          </a:bodyPr>
          <a:lstStyle/>
          <a:p>
            <a:r>
              <a:rPr lang="en-US">
                <a:hlinkClick r:id="rId3"/>
              </a:rPr>
              <a:t>https://youtu.be/bSu3A80agSw</a:t>
            </a:r>
            <a:endParaRPr lang="en-US"/>
          </a:p>
          <a:p>
            <a:endParaRPr lang="en-US"/>
          </a:p>
        </p:txBody>
      </p:sp>
      <p:grpSp>
        <p:nvGrpSpPr>
          <p:cNvPr id="44" name="Group 43">
            <a:extLst>
              <a:ext uri="{FF2B5EF4-FFF2-40B4-BE49-F238E27FC236}">
                <a16:creationId xmlns:a16="http://schemas.microsoft.com/office/drawing/2014/main" id="{14EE34E3-F117-4487-8ACF-33DA65FA11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60131" y="482171"/>
            <a:chExt cx="6091791" cy="5149101"/>
          </a:xfrm>
        </p:grpSpPr>
        <p:sp>
          <p:nvSpPr>
            <p:cNvPr id="45" name="Rectangle 44">
              <a:extLst>
                <a:ext uri="{FF2B5EF4-FFF2-40B4-BE49-F238E27FC236}">
                  <a16:creationId xmlns:a16="http://schemas.microsoft.com/office/drawing/2014/main" id="{39ACC02C-6424-4165-93C4-E83C8E81D4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60131" y="482171"/>
              <a:ext cx="6091791"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182CB9C-C978-4C9B-9AAD-8B13418975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78956" y="812507"/>
              <a:ext cx="5461780"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8" name="Rectangle 47">
            <a:extLst>
              <a:ext uri="{FF2B5EF4-FFF2-40B4-BE49-F238E27FC236}">
                <a16:creationId xmlns:a16="http://schemas.microsoft.com/office/drawing/2014/main" id="{56388820-A63D-463C-9DBC-060A5ABE3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2379" y="977965"/>
            <a:ext cx="5134631"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nline Media 4" descr="ParbatiJackieoncultureofinquirytrimmed">
            <a:hlinkClick r:id="" action="ppaction://media"/>
            <a:extLst>
              <a:ext uri="{FF2B5EF4-FFF2-40B4-BE49-F238E27FC236}">
                <a16:creationId xmlns:a16="http://schemas.microsoft.com/office/drawing/2014/main" id="{CCB0080D-4863-0D4C-80B0-0B83E1BF99BB}"/>
              </a:ext>
            </a:extLst>
          </p:cNvPr>
          <p:cNvPicPr>
            <a:picLocks noRot="1" noChangeAspect="1"/>
          </p:cNvPicPr>
          <p:nvPr>
            <a:videoFile r:link="rId1"/>
          </p:nvPr>
        </p:nvPicPr>
        <p:blipFill>
          <a:blip r:embed="rId4"/>
          <a:stretch>
            <a:fillRect/>
          </a:stretch>
        </p:blipFill>
        <p:spPr>
          <a:xfrm>
            <a:off x="6093926" y="1579041"/>
            <a:ext cx="5013236" cy="2832478"/>
          </a:xfrm>
          <a:prstGeom prst="rect">
            <a:avLst/>
          </a:prstGeom>
        </p:spPr>
      </p:pic>
      <p:pic>
        <p:nvPicPr>
          <p:cNvPr id="50" name="Picture 49">
            <a:extLst>
              <a:ext uri="{FF2B5EF4-FFF2-40B4-BE49-F238E27FC236}">
                <a16:creationId xmlns:a16="http://schemas.microsoft.com/office/drawing/2014/main" id="{C04ED70F-D6FD-4EB1-A171-D30F885FE7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2" name="Straight Connector 51">
            <a:extLst>
              <a:ext uri="{FF2B5EF4-FFF2-40B4-BE49-F238E27FC236}">
                <a16:creationId xmlns:a16="http://schemas.microsoft.com/office/drawing/2014/main" id="{DA26CAE9-74C4-4EDD-8A80-77F79EAA86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39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1" name="Rectangle 23">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5">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3D0BF1E-4E4E-D94B-95E7-CF0358A92D1D}"/>
              </a:ext>
            </a:extLst>
          </p:cNvPr>
          <p:cNvSpPr>
            <a:spLocks noGrp="1"/>
          </p:cNvSpPr>
          <p:nvPr>
            <p:ph type="title"/>
          </p:nvPr>
        </p:nvSpPr>
        <p:spPr>
          <a:xfrm>
            <a:off x="1451579" y="2303047"/>
            <a:ext cx="3272093" cy="2674198"/>
          </a:xfrm>
        </p:spPr>
        <p:txBody>
          <a:bodyPr anchor="t">
            <a:normAutofit/>
          </a:bodyPr>
          <a:lstStyle/>
          <a:p>
            <a:r>
              <a:rPr lang="en-US" dirty="0"/>
              <a:t>Next Steps</a:t>
            </a:r>
            <a:endParaRPr lang="en-US"/>
          </a:p>
        </p:txBody>
      </p:sp>
      <p:cxnSp>
        <p:nvCxnSpPr>
          <p:cNvPr id="35" name="Straight Connector 27">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0"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32" name="Picture 31">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4" name="Straight Connector 33">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2736724-B09C-486E-B743-F491C56D30A9}"/>
              </a:ext>
            </a:extLst>
          </p:cNvPr>
          <p:cNvGraphicFramePr>
            <a:graphicFrameLocks noGrp="1"/>
          </p:cNvGraphicFramePr>
          <p:nvPr>
            <p:ph idx="1"/>
            <p:extLst>
              <p:ext uri="{D42A27DB-BD31-4B8C-83A1-F6EECF244321}">
                <p14:modId xmlns:p14="http://schemas.microsoft.com/office/powerpoint/2010/main" val="894931118"/>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99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DFFCB2-3752-E643-8681-57DCE1A12401}"/>
              </a:ext>
            </a:extLst>
          </p:cNvPr>
          <p:cNvSpPr>
            <a:spLocks noGrp="1"/>
          </p:cNvSpPr>
          <p:nvPr>
            <p:ph type="title"/>
          </p:nvPr>
        </p:nvSpPr>
        <p:spPr>
          <a:xfrm>
            <a:off x="844476" y="1600199"/>
            <a:ext cx="3539266" cy="4297680"/>
          </a:xfrm>
        </p:spPr>
        <p:txBody>
          <a:bodyPr anchor="ctr">
            <a:normAutofit/>
          </a:bodyPr>
          <a:lstStyle/>
          <a:p>
            <a:r>
              <a:rPr lang="en-US"/>
              <a:t>Connecting afterwards</a:t>
            </a:r>
          </a:p>
        </p:txBody>
      </p:sp>
      <p:cxnSp>
        <p:nvCxnSpPr>
          <p:cNvPr id="70" name="Straight Connector 6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38A3D68-23B4-134D-84BE-5F69200B5270}"/>
              </a:ext>
            </a:extLst>
          </p:cNvPr>
          <p:cNvSpPr>
            <a:spLocks noGrp="1"/>
          </p:cNvSpPr>
          <p:nvPr>
            <p:ph idx="1"/>
          </p:nvPr>
        </p:nvSpPr>
        <p:spPr>
          <a:xfrm>
            <a:off x="4924851" y="1600199"/>
            <a:ext cx="6130003" cy="4297680"/>
          </a:xfrm>
        </p:spPr>
        <p:txBody>
          <a:bodyPr anchor="ctr">
            <a:normAutofit/>
          </a:bodyPr>
          <a:lstStyle/>
          <a:p>
            <a:r>
              <a:rPr lang="en-US"/>
              <a:t>jddelong@gmail.com</a:t>
            </a:r>
          </a:p>
        </p:txBody>
      </p:sp>
    </p:spTree>
    <p:extLst>
      <p:ext uri="{BB962C8B-B14F-4D97-AF65-F5344CB8AC3E}">
        <p14:creationId xmlns:p14="http://schemas.microsoft.com/office/powerpoint/2010/main" val="735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1647</TotalTime>
  <Words>614</Words>
  <Application>Microsoft Macintosh PowerPoint</Application>
  <PresentationFormat>Widescreen</PresentationFormat>
  <Paragraphs>38</Paragraphs>
  <Slides>8</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Accepting Educational Responsibility  as an International Mentor  Creating  Living Theory Cultures of Inquiry</vt:lpstr>
      <vt:lpstr>abstract</vt:lpstr>
      <vt:lpstr>Culture of Inquiry</vt:lpstr>
      <vt:lpstr>Living Educational Theory  Whitehead, 1989</vt:lpstr>
      <vt:lpstr>Dialogue As Research Method Digital visual data</vt:lpstr>
      <vt:lpstr>Parbati and Jackie on Culture of inquiry</vt:lpstr>
      <vt:lpstr>Next Steps</vt:lpstr>
      <vt:lpstr>Connecting afterwards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Accepting Educational Responsibility  as an International Mentor  Creating  Living Theory Cultures of Inquiry   Jacqueline Delong </dc:title>
  <dc:creator>Jacqueline Delong</dc:creator>
  <cp:lastModifiedBy>Jacqueline Delong</cp:lastModifiedBy>
  <cp:revision>24</cp:revision>
  <dcterms:created xsi:type="dcterms:W3CDTF">2021-04-05T12:39:08Z</dcterms:created>
  <dcterms:modified xsi:type="dcterms:W3CDTF">2021-04-09T21:38:41Z</dcterms:modified>
</cp:coreProperties>
</file>