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45" d="100"/>
          <a:sy n="145" d="100"/>
        </p:scale>
        <p:origin x="-5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24FAA877-72A9-3D4E-AE94-25FCCA0DA0ED}" type="datetimeFigureOut">
              <a:rPr lang="en-US" smtClean="0"/>
              <a:pPr/>
              <a:t>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4FAA877-72A9-3D4E-AE94-25FCCA0DA0ED}" type="datetimeFigureOut">
              <a:rPr lang="en-US" smtClean="0"/>
              <a:pPr/>
              <a:t>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4FAA877-72A9-3D4E-AE94-25FCCA0DA0ED}" type="datetimeFigureOut">
              <a:rPr lang="en-US" smtClean="0"/>
              <a:pPr/>
              <a:t>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4FAA877-72A9-3D4E-AE94-25FCCA0DA0ED}" type="datetimeFigureOut">
              <a:rPr lang="en-US" smtClean="0"/>
              <a:pPr/>
              <a:t>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24FAA877-72A9-3D4E-AE94-25FCCA0DA0ED}" type="datetimeFigureOut">
              <a:rPr lang="en-US" smtClean="0"/>
              <a:pPr/>
              <a:t>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24FAA877-72A9-3D4E-AE94-25FCCA0DA0ED}" type="datetimeFigureOut">
              <a:rPr lang="en-US" smtClean="0"/>
              <a:pPr/>
              <a:t>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24FAA877-72A9-3D4E-AE94-25FCCA0DA0ED}" type="datetimeFigureOut">
              <a:rPr lang="en-US" smtClean="0"/>
              <a:pPr/>
              <a:t>2/1/12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24FAA877-72A9-3D4E-AE94-25FCCA0DA0ED}" type="datetimeFigureOut">
              <a:rPr lang="en-US" smtClean="0"/>
              <a:pPr/>
              <a:t>2/1/12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FAA877-72A9-3D4E-AE94-25FCCA0DA0ED}" type="datetimeFigureOut">
              <a:rPr lang="en-US" smtClean="0"/>
              <a:pPr/>
              <a:t>2/1/12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4FAA877-72A9-3D4E-AE94-25FCCA0DA0ED}" type="datetimeFigureOut">
              <a:rPr lang="en-US" smtClean="0"/>
              <a:pPr/>
              <a:t>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4FAA877-72A9-3D4E-AE94-25FCCA0DA0ED}" type="datetimeFigureOut">
              <a:rPr lang="en-US" smtClean="0"/>
              <a:pPr/>
              <a:t>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27F26-77D0-B546-B0F7-C8AE5AD3D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AA877-72A9-3D4E-AE94-25FCCA0DA0ED}" type="datetimeFigureOut">
              <a:rPr lang="en-US" smtClean="0"/>
              <a:pPr/>
              <a:t>2/1/12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27F26-77D0-B546-B0F7-C8AE5AD3D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 TargetMode="External"/><Relationship Id="rId3" Type="http://schemas.openxmlformats.org/officeDocument/2006/relationships/hyperlink" Target="http://www.actionresearch.net/writings/jack/arplanner.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writings/ilmagall.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5x5x5creativity.org.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jolts.net/node/8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writings/tuesdayma/joymounterull.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 TargetMode="External"/><Relationship Id="rId3" Type="http://schemas.openxmlformats.org/officeDocument/2006/relationships/hyperlink" Target="http://www.actionresearch.net/writings/mastermod.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routledge.com/books/search/author/mary_roche/" TargetMode="External"/><Relationship Id="rId4" Type="http://schemas.openxmlformats.org/officeDocument/2006/relationships/hyperlink" Target="http://www.routledge.com/books/search/author/bernie_sullivan/" TargetMode="External"/><Relationship Id="rId5" Type="http://schemas.openxmlformats.org/officeDocument/2006/relationships/hyperlink" Target="http://www.routledge.com/books/search/author/mairin_glenn/" TargetMode="External"/><Relationship Id="rId6" Type="http://schemas.openxmlformats.org/officeDocument/2006/relationships/hyperlink" Target="http://www.routledge.com/books/details/9780415597685/" TargetMode="External"/><Relationship Id="rId1" Type="http://schemas.openxmlformats.org/officeDocument/2006/relationships/slideLayout" Target="../slideLayouts/slideLayout2.xml"/><Relationship Id="rId2" Type="http://schemas.openxmlformats.org/officeDocument/2006/relationships/hyperlink" Target="http://www.routledge.com/books/search/author/caitriona_mcdonagh/"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81725"/>
            <a:ext cx="7772400" cy="5640552"/>
          </a:xfrm>
        </p:spPr>
        <p:txBody>
          <a:bodyPr>
            <a:normAutofit/>
          </a:bodyPr>
          <a:lstStyle/>
          <a:p>
            <a:r>
              <a:rPr lang="en-US" dirty="0" smtClean="0"/>
              <a:t>IMPROVING LEARNING WITH ACTION RESEARCH AND LIVING EDUCATIONAL THEORIES</a:t>
            </a:r>
            <a:br>
              <a:rPr lang="en-US" dirty="0" smtClean="0"/>
            </a:br>
            <a:r>
              <a:rPr lang="en-US" dirty="0" smtClean="0"/>
              <a:t/>
            </a:r>
            <a:br>
              <a:rPr lang="en-US" dirty="0" smtClean="0"/>
            </a:br>
            <a:r>
              <a:rPr lang="en-US" dirty="0" smtClean="0"/>
              <a:t>JACK WHITEHEAD</a:t>
            </a:r>
            <a:br>
              <a:rPr lang="en-US" dirty="0" smtClean="0"/>
            </a:br>
            <a:r>
              <a:rPr lang="en-US" dirty="0" smtClean="0"/>
              <a:t>LIVERPOOL HOPE UNIVERSITY</a:t>
            </a:r>
            <a:br>
              <a:rPr lang="en-US" dirty="0" smtClean="0"/>
            </a:br>
            <a:r>
              <a:rPr lang="en-US" dirty="0" smtClean="0"/>
              <a:t>UK.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Accessing Resources for Learning at</a:t>
            </a:r>
            <a:r>
              <a:rPr lang="en-US" dirty="0" smtClean="0"/>
              <a:t> </a:t>
            </a:r>
            <a:r>
              <a:rPr lang="en-US" u="sng" dirty="0" smtClean="0">
                <a:hlinkClick r:id="rId2"/>
              </a:rPr>
              <a:t>http://www.actionresearch.net</a:t>
            </a:r>
            <a:endParaRPr lang="en-US" dirty="0"/>
          </a:p>
        </p:txBody>
      </p:sp>
      <p:sp>
        <p:nvSpPr>
          <p:cNvPr id="3" name="Content Placeholder 2"/>
          <p:cNvSpPr>
            <a:spLocks noGrp="1"/>
          </p:cNvSpPr>
          <p:nvPr>
            <p:ph idx="1"/>
          </p:nvPr>
        </p:nvSpPr>
        <p:spPr/>
        <p:txBody>
          <a:bodyPr/>
          <a:lstStyle/>
          <a:p>
            <a:endParaRPr lang="en-US" dirty="0" smtClean="0"/>
          </a:p>
          <a:p>
            <a:r>
              <a:rPr lang="en-US" dirty="0"/>
              <a:t>The action planning process for the Workshops is described at:</a:t>
            </a:r>
            <a:endParaRPr lang="en-GB" dirty="0"/>
          </a:p>
          <a:p>
            <a:r>
              <a:rPr lang="en-US" u="sng" dirty="0">
                <a:hlinkClick r:id="rId3"/>
              </a:rPr>
              <a:t>http://www.actionresearch.net/writings/jack/arplanner.htm</a:t>
            </a:r>
            <a:endParaRPr lang="en-GB" dirty="0"/>
          </a:p>
          <a:p>
            <a:r>
              <a:rPr lang="en-US" dirty="0"/>
              <a:t>See especially Appendix 1</a:t>
            </a:r>
            <a:endParaRPr lang="en-GB"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Research</a:t>
            </a:r>
            <a:endParaRPr lang="en-US" dirty="0"/>
          </a:p>
        </p:txBody>
      </p:sp>
      <p:sp>
        <p:nvSpPr>
          <p:cNvPr id="3" name="Content Placeholder 2"/>
          <p:cNvSpPr>
            <a:spLocks noGrp="1"/>
          </p:cNvSpPr>
          <p:nvPr>
            <p:ph idx="1"/>
          </p:nvPr>
        </p:nvSpPr>
        <p:spPr/>
        <p:txBody>
          <a:bodyPr/>
          <a:lstStyle/>
          <a:p>
            <a:r>
              <a:rPr lang="en-US" dirty="0" smtClean="0"/>
              <a:t>Action Research is</a:t>
            </a:r>
            <a:r>
              <a:rPr lang="en-US" dirty="0" smtClean="0"/>
              <a:t> a form </a:t>
            </a:r>
            <a:r>
              <a:rPr lang="en-US" dirty="0" smtClean="0"/>
              <a:t>of research that includes individual researchers enquiring into improving their practice, improving their understandings and improving the social formations in which their practice is located.</a:t>
            </a:r>
          </a:p>
          <a:p>
            <a:r>
              <a:rPr lang="en-US" dirty="0" smtClean="0"/>
              <a:t>Enquiries into improving practice can take the form, ‘How do I improve what I am doing?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Educational Theory</a:t>
            </a:r>
            <a:endParaRPr lang="en-US" dirty="0"/>
          </a:p>
        </p:txBody>
      </p:sp>
      <p:sp>
        <p:nvSpPr>
          <p:cNvPr id="3" name="Content Placeholder 2"/>
          <p:cNvSpPr>
            <a:spLocks noGrp="1"/>
          </p:cNvSpPr>
          <p:nvPr>
            <p:ph idx="1"/>
          </p:nvPr>
        </p:nvSpPr>
        <p:spPr/>
        <p:txBody>
          <a:bodyPr/>
          <a:lstStyle/>
          <a:p>
            <a:r>
              <a:rPr lang="en-US" dirty="0" smtClean="0"/>
              <a:t>A living educational theory is an explanation produced by an individual to explain their educational influences in their own learning, in the learning of others and in the learning of the social formations in which we live and work.</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Improving Learning for 11-14 year olds in mixed ability science groups</a:t>
            </a:r>
            <a:endParaRPr lang="en-US" dirty="0"/>
          </a:p>
        </p:txBody>
      </p:sp>
      <p:sp>
        <p:nvSpPr>
          <p:cNvPr id="3" name="Content Placeholder 2"/>
          <p:cNvSpPr>
            <a:spLocks noGrp="1"/>
          </p:cNvSpPr>
          <p:nvPr>
            <p:ph idx="1"/>
          </p:nvPr>
        </p:nvSpPr>
        <p:spPr/>
        <p:txBody>
          <a:bodyPr/>
          <a:lstStyle/>
          <a:p>
            <a:endParaRPr lang="en-US" u="sng" dirty="0" smtClean="0">
              <a:hlinkClick r:id="rId2"/>
            </a:endParaRPr>
          </a:p>
          <a:p>
            <a:endParaRPr lang="en-US" u="sng" dirty="0">
              <a:hlinkClick r:id="rId2"/>
            </a:endParaRPr>
          </a:p>
          <a:p>
            <a:r>
              <a:rPr lang="en-US" u="sng" dirty="0" smtClean="0">
                <a:hlinkClick r:id="rId2"/>
              </a:rPr>
              <a:t>http</a:t>
            </a:r>
            <a:r>
              <a:rPr lang="en-US" u="sng" dirty="0">
                <a:hlinkClick r:id="rId2"/>
              </a:rPr>
              <a:t>://www.actionresearch.net/writings/ilmagall.pdf</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5X5X5= creativity</a:t>
            </a:r>
            <a:endParaRPr lang="en-US" dirty="0"/>
          </a:p>
        </p:txBody>
      </p:sp>
      <p:sp>
        <p:nvSpPr>
          <p:cNvPr id="3" name="Content Placeholder 2"/>
          <p:cNvSpPr>
            <a:spLocks noGrp="1"/>
          </p:cNvSpPr>
          <p:nvPr>
            <p:ph idx="1"/>
          </p:nvPr>
        </p:nvSpPr>
        <p:spPr/>
        <p:txBody>
          <a:bodyPr/>
          <a:lstStyle/>
          <a:p>
            <a:r>
              <a:rPr lang="en-US" dirty="0"/>
              <a:t>Researching children, researching the world.</a:t>
            </a:r>
            <a:endParaRPr lang="en-GB" dirty="0" smtClean="0"/>
          </a:p>
          <a:p>
            <a:r>
              <a:rPr lang="en-US" u="sng" dirty="0">
                <a:hlinkClick r:id="rId2"/>
              </a:rPr>
              <a:t>http://www.5x5x5creativity.org.uk/</a:t>
            </a:r>
            <a:endParaRPr lang="en-GB" dirty="0"/>
          </a:p>
          <a:p>
            <a:r>
              <a:rPr lang="en-US" dirty="0"/>
              <a:t>Welcome to 5x5x5=creativity, an independent, arts-based action research </a:t>
            </a:r>
            <a:r>
              <a:rPr lang="en-US" dirty="0" err="1"/>
              <a:t>organisation</a:t>
            </a:r>
            <a:r>
              <a:rPr lang="en-US" dirty="0"/>
              <a:t> which supports children in their exploration and expression of ideas, helping them develop creative skills for life.</a:t>
            </a:r>
            <a:endParaRPr lang="en-GB"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Educational Journal of Living Theories</a:t>
            </a:r>
            <a:r>
              <a:rPr lang="en-GB" dirty="0" smtClean="0"/>
              <a:t> (EJOLTS)</a:t>
            </a:r>
            <a:endParaRPr lang="en-US" dirty="0"/>
          </a:p>
        </p:txBody>
      </p:sp>
      <p:sp>
        <p:nvSpPr>
          <p:cNvPr id="3" name="Content Placeholder 2"/>
          <p:cNvSpPr>
            <a:spLocks noGrp="1"/>
          </p:cNvSpPr>
          <p:nvPr>
            <p:ph idx="1"/>
          </p:nvPr>
        </p:nvSpPr>
        <p:spPr/>
        <p:txBody>
          <a:bodyPr/>
          <a:lstStyle/>
          <a:p>
            <a:r>
              <a:rPr lang="en-US" dirty="0">
                <a:hlinkClick r:id="rId2"/>
              </a:rPr>
              <a:t>Pupils as action researchers: improving something important in our lives </a:t>
            </a:r>
            <a:r>
              <a:rPr lang="en-US" dirty="0"/>
              <a:t>(pp. 1-49</a:t>
            </a:r>
            <a:r>
              <a:rPr lang="en-US" dirty="0" smtClean="0"/>
              <a:t>)</a:t>
            </a:r>
          </a:p>
          <a:p>
            <a:pPr>
              <a:buNone/>
            </a:pPr>
            <a:endParaRPr lang="en-GB" dirty="0" smtClean="0"/>
          </a:p>
          <a:p>
            <a:r>
              <a:rPr lang="en-US" i="1" dirty="0" err="1"/>
              <a:t>Branko</a:t>
            </a:r>
            <a:r>
              <a:rPr lang="en-US" i="1" dirty="0"/>
              <a:t> </a:t>
            </a:r>
            <a:r>
              <a:rPr lang="en-US" i="1" dirty="0" err="1"/>
              <a:t>Bognar</a:t>
            </a:r>
            <a:r>
              <a:rPr lang="en-US" i="1" dirty="0"/>
              <a:t> &amp; </a:t>
            </a:r>
            <a:r>
              <a:rPr lang="en-US" i="1" dirty="0" err="1"/>
              <a:t>Marica</a:t>
            </a:r>
            <a:r>
              <a:rPr lang="en-US" i="1" dirty="0"/>
              <a:t> </a:t>
            </a:r>
            <a:r>
              <a:rPr lang="en-US" i="1" dirty="0" err="1" smtClean="0"/>
              <a:t>Zovko</a:t>
            </a:r>
            <a:endParaRPr lang="en-US" i="1" dirty="0" smtClean="0"/>
          </a:p>
          <a:p>
            <a:pPr>
              <a:buNone/>
            </a:pPr>
            <a:endParaRPr lang="en-GB" dirty="0" smtClean="0"/>
          </a:p>
          <a:p>
            <a:r>
              <a:rPr lang="en-US" u="sng" dirty="0">
                <a:hlinkClick r:id="rId2"/>
              </a:rPr>
              <a:t>http://ejolts.net/node/82</a:t>
            </a:r>
            <a:r>
              <a:rPr lang="en-GB"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3044880"/>
          </a:xfrm>
        </p:spPr>
        <p:txBody>
          <a:bodyPr>
            <a:normAutofit fontScale="90000"/>
          </a:bodyPr>
          <a:lstStyle/>
          <a:p>
            <a:r>
              <a:rPr lang="en-US" dirty="0" smtClean="0"/>
              <a:t/>
            </a:r>
            <a:br>
              <a:rPr lang="en-US" dirty="0" smtClean="0"/>
            </a:br>
            <a:r>
              <a:rPr lang="en-US" dirty="0" smtClean="0"/>
              <a:t>Can children carry </a:t>
            </a:r>
            <a:r>
              <a:rPr lang="en-US" dirty="0"/>
              <a:t>out action research about learning, creating their own learning theory?</a:t>
            </a:r>
            <a:r>
              <a:rPr lang="en-GB" dirty="0"/>
              <a:t/>
            </a:r>
            <a:br>
              <a:rPr lang="en-GB" dirty="0"/>
            </a:br>
            <a:endParaRPr lang="en-US" dirty="0"/>
          </a:p>
        </p:txBody>
      </p:sp>
      <p:sp>
        <p:nvSpPr>
          <p:cNvPr id="3" name="Content Placeholder 2"/>
          <p:cNvSpPr>
            <a:spLocks noGrp="1"/>
          </p:cNvSpPr>
          <p:nvPr>
            <p:ph idx="1"/>
          </p:nvPr>
        </p:nvSpPr>
        <p:spPr>
          <a:xfrm>
            <a:off x="457200" y="3074275"/>
            <a:ext cx="8229600" cy="1707931"/>
          </a:xfrm>
        </p:spPr>
        <p:txBody>
          <a:bodyPr>
            <a:normAutofit fontScale="55000" lnSpcReduction="20000"/>
          </a:bodyPr>
          <a:lstStyle/>
          <a:p>
            <a:endParaRPr lang="en-US" dirty="0" smtClean="0"/>
          </a:p>
          <a:p>
            <a:endParaRPr lang="en-US" dirty="0" smtClean="0"/>
          </a:p>
          <a:p>
            <a:endParaRPr lang="en-US" dirty="0" smtClean="0"/>
          </a:p>
          <a:p>
            <a:r>
              <a:rPr lang="en-US" dirty="0" smtClean="0"/>
              <a:t>Joy </a:t>
            </a:r>
            <a:r>
              <a:rPr lang="en-US" dirty="0" err="1"/>
              <a:t>Mounter</a:t>
            </a:r>
            <a:r>
              <a:rPr lang="en-US" dirty="0"/>
              <a:t> (with her 6-7 year old pupils</a:t>
            </a:r>
            <a:r>
              <a:rPr lang="en-US" dirty="0" smtClean="0"/>
              <a:t>)</a:t>
            </a:r>
          </a:p>
          <a:p>
            <a:endParaRPr lang="en-GB" dirty="0" smtClean="0"/>
          </a:p>
          <a:p>
            <a:r>
              <a:rPr lang="en-US" u="sng" dirty="0">
                <a:hlinkClick r:id="rId2"/>
              </a:rPr>
              <a:t>http://www.actionresearch.net/writings/tuesdayma/joymounterull.pdf</a:t>
            </a:r>
            <a:endParaRPr lang="en-GB"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Resources at </a:t>
            </a:r>
            <a:r>
              <a:rPr lang="en-US" u="sng" dirty="0">
                <a:hlinkClick r:id="rId2"/>
              </a:rPr>
              <a:t>http://www.actionresearch.net</a:t>
            </a:r>
            <a:r>
              <a:rPr lang="en-GB" dirty="0" smtClean="0"/>
              <a:t> </a:t>
            </a:r>
            <a:endParaRPr lang="en-US" dirty="0"/>
          </a:p>
        </p:txBody>
      </p:sp>
      <p:sp>
        <p:nvSpPr>
          <p:cNvPr id="3" name="Content Placeholder 2"/>
          <p:cNvSpPr>
            <a:spLocks noGrp="1"/>
          </p:cNvSpPr>
          <p:nvPr>
            <p:ph idx="1"/>
          </p:nvPr>
        </p:nvSpPr>
        <p:spPr/>
        <p:txBody>
          <a:bodyPr/>
          <a:lstStyle/>
          <a:p>
            <a:r>
              <a:rPr lang="en-US" dirty="0"/>
              <a:t>Teachers researching their educational influence in their pupils’ learning</a:t>
            </a:r>
            <a:endParaRPr lang="en-GB" dirty="0"/>
          </a:p>
          <a:p>
            <a:r>
              <a:rPr lang="en-US" dirty="0"/>
              <a:t>Making public the embodied knowledge of Master Educators</a:t>
            </a:r>
            <a:endParaRPr lang="en-GB" dirty="0"/>
          </a:p>
          <a:p>
            <a:r>
              <a:rPr lang="en-US" u="sng" dirty="0">
                <a:hlinkClick r:id="rId3"/>
              </a:rPr>
              <a:t>http://www.actionresearch.net/writings/mastermod.shtml</a:t>
            </a:r>
            <a:endParaRPr lang="en-GB" dirty="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834673"/>
          </a:xfrm>
        </p:spPr>
        <p:txBody>
          <a:bodyPr>
            <a:normAutofit fontScale="90000"/>
          </a:bodyPr>
          <a:lstStyle/>
          <a:p>
            <a:r>
              <a:rPr lang="en-US" dirty="0">
                <a:effectLst>
                  <a:outerShdw blurRad="50800" dist="38100" algn="tr" rotWithShape="0">
                    <a:prstClr val="black">
                      <a:alpha val="40000"/>
                    </a:prstClr>
                  </a:outerShdw>
                </a:effectLst>
              </a:rPr>
              <a:t>Enhancing Practice through Classroom Research</a:t>
            </a:r>
            <a:r>
              <a:rPr lang="en-GB" dirty="0"/>
              <a:t/>
            </a:r>
            <a:br>
              <a:rPr lang="en-GB" dirty="0"/>
            </a:br>
            <a:r>
              <a:rPr lang="en-US" dirty="0">
                <a:effectLst>
                  <a:outerShdw blurRad="50800" dist="38100" algn="tr" rotWithShape="0">
                    <a:prstClr val="black">
                      <a:alpha val="40000"/>
                    </a:prstClr>
                  </a:outerShdw>
                </a:effectLst>
              </a:rPr>
              <a:t>A teacher's guide to professional development</a:t>
            </a:r>
            <a:r>
              <a:rPr lang="en-GB" dirty="0"/>
              <a:t/>
            </a:r>
            <a:br>
              <a:rPr lang="en-GB" dirty="0"/>
            </a:br>
            <a:endParaRPr lang="en-US" dirty="0"/>
          </a:p>
        </p:txBody>
      </p:sp>
      <p:sp>
        <p:nvSpPr>
          <p:cNvPr id="3" name="Content Placeholder 2"/>
          <p:cNvSpPr>
            <a:spLocks noGrp="1"/>
          </p:cNvSpPr>
          <p:nvPr>
            <p:ph idx="1"/>
          </p:nvPr>
        </p:nvSpPr>
        <p:spPr>
          <a:xfrm>
            <a:off x="457200" y="3345793"/>
            <a:ext cx="8229600" cy="2780370"/>
          </a:xfrm>
        </p:spPr>
        <p:txBody>
          <a:bodyPr/>
          <a:lstStyle/>
          <a:p>
            <a:r>
              <a:rPr lang="en-US" dirty="0">
                <a:effectLst>
                  <a:outerShdw blurRad="50800" dist="38100" algn="tr" rotWithShape="0">
                    <a:prstClr val="black">
                      <a:alpha val="40000"/>
                    </a:prstClr>
                  </a:outerShdw>
                </a:effectLst>
              </a:rPr>
              <a:t>By </a:t>
            </a:r>
            <a:r>
              <a:rPr lang="en-US" dirty="0">
                <a:effectLst>
                  <a:outerShdw blurRad="50800" dist="38100" algn="tr" rotWithShape="0">
                    <a:prstClr val="black">
                      <a:alpha val="40000"/>
                    </a:prstClr>
                  </a:outerShdw>
                </a:effectLst>
                <a:hlinkClick r:id="rId2"/>
              </a:rPr>
              <a:t>Caitriona McDonagh</a:t>
            </a:r>
            <a:r>
              <a:rPr lang="en-US" dirty="0">
                <a:effectLst>
                  <a:outerShdw blurRad="50800" dist="38100" algn="tr" rotWithShape="0">
                    <a:prstClr val="black">
                      <a:alpha val="40000"/>
                    </a:prstClr>
                  </a:outerShdw>
                </a:effectLst>
              </a:rPr>
              <a:t>, </a:t>
            </a:r>
            <a:r>
              <a:rPr lang="en-US" dirty="0">
                <a:effectLst>
                  <a:outerShdw blurRad="50800" dist="38100" algn="tr" rotWithShape="0">
                    <a:prstClr val="black">
                      <a:alpha val="40000"/>
                    </a:prstClr>
                  </a:outerShdw>
                </a:effectLst>
                <a:hlinkClick r:id="rId3"/>
              </a:rPr>
              <a:t>Mary Roche</a:t>
            </a:r>
            <a:r>
              <a:rPr lang="en-US" dirty="0">
                <a:effectLst>
                  <a:outerShdw blurRad="50800" dist="38100" algn="tr" rotWithShape="0">
                    <a:prstClr val="black">
                      <a:alpha val="40000"/>
                    </a:prstClr>
                  </a:outerShdw>
                </a:effectLst>
              </a:rPr>
              <a:t>, </a:t>
            </a:r>
            <a:r>
              <a:rPr lang="en-US" dirty="0">
                <a:effectLst>
                  <a:outerShdw blurRad="50800" dist="38100" algn="tr" rotWithShape="0">
                    <a:prstClr val="black">
                      <a:alpha val="40000"/>
                    </a:prstClr>
                  </a:outerShdw>
                </a:effectLst>
                <a:hlinkClick r:id="rId4"/>
              </a:rPr>
              <a:t>Bernie Sullivan</a:t>
            </a:r>
            <a:r>
              <a:rPr lang="en-US" dirty="0">
                <a:effectLst>
                  <a:outerShdw blurRad="50800" dist="38100" algn="tr" rotWithShape="0">
                    <a:prstClr val="black">
                      <a:alpha val="40000"/>
                    </a:prstClr>
                  </a:outerShdw>
                </a:effectLst>
              </a:rPr>
              <a:t>, </a:t>
            </a:r>
            <a:r>
              <a:rPr lang="en-US" dirty="0">
                <a:effectLst>
                  <a:outerShdw blurRad="50800" dist="38100" algn="tr" rotWithShape="0">
                    <a:prstClr val="black">
                      <a:alpha val="40000"/>
                    </a:prstClr>
                  </a:outerShdw>
                </a:effectLst>
                <a:hlinkClick r:id="rId5"/>
              </a:rPr>
              <a:t>Mairin Glenn</a:t>
            </a:r>
            <a:r>
              <a:rPr lang="en-US" dirty="0">
                <a:effectLst>
                  <a:outerShdw blurRad="50800" dist="38100" algn="tr" rotWithShape="0">
                    <a:prstClr val="black">
                      <a:alpha val="40000"/>
                    </a:prstClr>
                  </a:outerShdw>
                </a:effectLst>
              </a:rPr>
              <a:t> London; </a:t>
            </a:r>
            <a:r>
              <a:rPr lang="en-US" dirty="0" err="1">
                <a:effectLst>
                  <a:outerShdw blurRad="50800" dist="38100" algn="tr" rotWithShape="0">
                    <a:prstClr val="black">
                      <a:alpha val="40000"/>
                    </a:prstClr>
                  </a:outerShdw>
                </a:effectLst>
              </a:rPr>
              <a:t>Routledge</a:t>
            </a:r>
            <a:r>
              <a:rPr lang="en-US" dirty="0">
                <a:effectLst>
                  <a:outerShdw blurRad="50800" dist="38100" algn="tr" rotWithShape="0">
                    <a:prstClr val="black">
                      <a:alpha val="40000"/>
                    </a:prstClr>
                  </a:outerShdw>
                </a:effectLst>
              </a:rPr>
              <a:t>, 2011.</a:t>
            </a:r>
            <a:endParaRPr lang="en-GB" dirty="0"/>
          </a:p>
          <a:p>
            <a:r>
              <a:rPr lang="en-US" u="sng" dirty="0">
                <a:hlinkClick r:id="rId6"/>
              </a:rPr>
              <a:t>http://www.routledge.com/books/details/9780415597685/</a:t>
            </a:r>
            <a:endParaRPr lang="en-GB"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TotalTime>
  <Words>387</Words>
  <Application>Microsoft Macintosh PowerPoint</Application>
  <PresentationFormat>On-screen Show (4:3)</PresentationFormat>
  <Paragraphs>39</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Office Theme</vt:lpstr>
      <vt:lpstr>IMPROVING LEARNING WITH ACTION RESEARCH AND LIVING EDUCATIONAL THEORIES  JACK WHITEHEAD LIVERPOOL HOPE UNIVERSITY UK.</vt:lpstr>
      <vt:lpstr>Action Research</vt:lpstr>
      <vt:lpstr>Living Educational Theory</vt:lpstr>
      <vt:lpstr>Improving Learning for 11-14 year olds in mixed ability science groups</vt:lpstr>
      <vt:lpstr>5X5X5= creativity</vt:lpstr>
      <vt:lpstr>The Educational Journal of Living Theories (EJOLTS)</vt:lpstr>
      <vt:lpstr> Can children carry out action research about learning, creating their own learning theory? </vt:lpstr>
      <vt:lpstr>Learning Resources at http://www.actionresearch.net </vt:lpstr>
      <vt:lpstr>Enhancing Practice through Classroom Research A teacher's guide to professional development </vt:lpstr>
      <vt:lpstr>Accessing Resources for Learning at http://www.actionresearch.net</vt:lpstr>
    </vt:vector>
  </TitlesOfParts>
  <Company>University of Bath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LEARNING WITH ACTION RESEARCH AND LIVING EDUCATIONAL THEORIES  JACK WHITEHEAD LIVERPOOL HOPE UNIVERSITY UK.</dc:title>
  <dc:creator>Jack Whitehead</dc:creator>
  <cp:lastModifiedBy>Jack Whitehead</cp:lastModifiedBy>
  <cp:revision>12</cp:revision>
  <dcterms:created xsi:type="dcterms:W3CDTF">2012-02-01T10:01:26Z</dcterms:created>
  <dcterms:modified xsi:type="dcterms:W3CDTF">2012-02-01T10:03:34Z</dcterms:modified>
</cp:coreProperties>
</file>