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CCD2"/>
    <a:srgbClr val="E0F8F7"/>
    <a:srgbClr val="CDF4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8" d="100"/>
          <a:sy n="68" d="100"/>
        </p:scale>
        <p:origin x="-40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B72AED96-AA3B-43A6-9C05-E823E8D48B03}" type="datetimeFigureOut">
              <a:rPr lang="en-IE" smtClean="0"/>
              <a:t>12/01/16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1828A01-E704-4A39-A3D2-EE90B4D4EAD3}" type="slidenum">
              <a:rPr lang="en-IE" smtClean="0"/>
              <a:t>‹#›</a:t>
            </a:fld>
            <a:endParaRPr lang="en-IE"/>
          </a:p>
        </p:txBody>
      </p:sp>
    </p:spTree>
    <p:extLst>
      <p:ext uri="{BB962C8B-B14F-4D97-AF65-F5344CB8AC3E}">
        <p14:creationId xmlns:p14="http://schemas.microsoft.com/office/powerpoint/2010/main" val="3589352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72AED96-AA3B-43A6-9C05-E823E8D48B03}" type="datetimeFigureOut">
              <a:rPr lang="en-IE" smtClean="0"/>
              <a:t>12/01/16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1828A01-E704-4A39-A3D2-EE90B4D4EAD3}" type="slidenum">
              <a:rPr lang="en-IE" smtClean="0"/>
              <a:t>‹#›</a:t>
            </a:fld>
            <a:endParaRPr lang="en-IE"/>
          </a:p>
        </p:txBody>
      </p:sp>
    </p:spTree>
    <p:extLst>
      <p:ext uri="{BB962C8B-B14F-4D97-AF65-F5344CB8AC3E}">
        <p14:creationId xmlns:p14="http://schemas.microsoft.com/office/powerpoint/2010/main" val="490607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72AED96-AA3B-43A6-9C05-E823E8D48B03}" type="datetimeFigureOut">
              <a:rPr lang="en-IE" smtClean="0"/>
              <a:t>12/01/16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1828A01-E704-4A39-A3D2-EE90B4D4EAD3}" type="slidenum">
              <a:rPr lang="en-IE" smtClean="0"/>
              <a:t>‹#›</a:t>
            </a:fld>
            <a:endParaRPr lang="en-IE"/>
          </a:p>
        </p:txBody>
      </p:sp>
    </p:spTree>
    <p:extLst>
      <p:ext uri="{BB962C8B-B14F-4D97-AF65-F5344CB8AC3E}">
        <p14:creationId xmlns:p14="http://schemas.microsoft.com/office/powerpoint/2010/main" val="1521478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72AED96-AA3B-43A6-9C05-E823E8D48B03}" type="datetimeFigureOut">
              <a:rPr lang="en-IE" smtClean="0"/>
              <a:t>12/01/16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1828A01-E704-4A39-A3D2-EE90B4D4EAD3}" type="slidenum">
              <a:rPr lang="en-IE" smtClean="0"/>
              <a:t>‹#›</a:t>
            </a:fld>
            <a:endParaRPr lang="en-IE"/>
          </a:p>
        </p:txBody>
      </p:sp>
    </p:spTree>
    <p:extLst>
      <p:ext uri="{BB962C8B-B14F-4D97-AF65-F5344CB8AC3E}">
        <p14:creationId xmlns:p14="http://schemas.microsoft.com/office/powerpoint/2010/main" val="1972133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2AED96-AA3B-43A6-9C05-E823E8D48B03}" type="datetimeFigureOut">
              <a:rPr lang="en-IE" smtClean="0"/>
              <a:t>12/01/16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1828A01-E704-4A39-A3D2-EE90B4D4EAD3}" type="slidenum">
              <a:rPr lang="en-IE" smtClean="0"/>
              <a:t>‹#›</a:t>
            </a:fld>
            <a:endParaRPr lang="en-IE"/>
          </a:p>
        </p:txBody>
      </p:sp>
    </p:spTree>
    <p:extLst>
      <p:ext uri="{BB962C8B-B14F-4D97-AF65-F5344CB8AC3E}">
        <p14:creationId xmlns:p14="http://schemas.microsoft.com/office/powerpoint/2010/main" val="1427019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B72AED96-AA3B-43A6-9C05-E823E8D48B03}" type="datetimeFigureOut">
              <a:rPr lang="en-IE" smtClean="0"/>
              <a:t>12/01/16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1828A01-E704-4A39-A3D2-EE90B4D4EAD3}" type="slidenum">
              <a:rPr lang="en-IE" smtClean="0"/>
              <a:t>‹#›</a:t>
            </a:fld>
            <a:endParaRPr lang="en-IE"/>
          </a:p>
        </p:txBody>
      </p:sp>
    </p:spTree>
    <p:extLst>
      <p:ext uri="{BB962C8B-B14F-4D97-AF65-F5344CB8AC3E}">
        <p14:creationId xmlns:p14="http://schemas.microsoft.com/office/powerpoint/2010/main" val="183511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B72AED96-AA3B-43A6-9C05-E823E8D48B03}" type="datetimeFigureOut">
              <a:rPr lang="en-IE" smtClean="0"/>
              <a:t>12/01/16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1828A01-E704-4A39-A3D2-EE90B4D4EAD3}" type="slidenum">
              <a:rPr lang="en-IE" smtClean="0"/>
              <a:t>‹#›</a:t>
            </a:fld>
            <a:endParaRPr lang="en-IE"/>
          </a:p>
        </p:txBody>
      </p:sp>
    </p:spTree>
    <p:extLst>
      <p:ext uri="{BB962C8B-B14F-4D97-AF65-F5344CB8AC3E}">
        <p14:creationId xmlns:p14="http://schemas.microsoft.com/office/powerpoint/2010/main" val="1191878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B72AED96-AA3B-43A6-9C05-E823E8D48B03}" type="datetimeFigureOut">
              <a:rPr lang="en-IE" smtClean="0"/>
              <a:t>12/01/16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1828A01-E704-4A39-A3D2-EE90B4D4EAD3}" type="slidenum">
              <a:rPr lang="en-IE" smtClean="0"/>
              <a:t>‹#›</a:t>
            </a:fld>
            <a:endParaRPr lang="en-IE"/>
          </a:p>
        </p:txBody>
      </p:sp>
    </p:spTree>
    <p:extLst>
      <p:ext uri="{BB962C8B-B14F-4D97-AF65-F5344CB8AC3E}">
        <p14:creationId xmlns:p14="http://schemas.microsoft.com/office/powerpoint/2010/main" val="837238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AED96-AA3B-43A6-9C05-E823E8D48B03}" type="datetimeFigureOut">
              <a:rPr lang="en-IE" smtClean="0"/>
              <a:t>12/01/16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1828A01-E704-4A39-A3D2-EE90B4D4EAD3}" type="slidenum">
              <a:rPr lang="en-IE" smtClean="0"/>
              <a:t>‹#›</a:t>
            </a:fld>
            <a:endParaRPr lang="en-IE"/>
          </a:p>
        </p:txBody>
      </p:sp>
    </p:spTree>
    <p:extLst>
      <p:ext uri="{BB962C8B-B14F-4D97-AF65-F5344CB8AC3E}">
        <p14:creationId xmlns:p14="http://schemas.microsoft.com/office/powerpoint/2010/main" val="1729941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AED96-AA3B-43A6-9C05-E823E8D48B03}" type="datetimeFigureOut">
              <a:rPr lang="en-IE" smtClean="0"/>
              <a:t>12/01/16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1828A01-E704-4A39-A3D2-EE90B4D4EAD3}" type="slidenum">
              <a:rPr lang="en-IE" smtClean="0"/>
              <a:t>‹#›</a:t>
            </a:fld>
            <a:endParaRPr lang="en-IE"/>
          </a:p>
        </p:txBody>
      </p:sp>
    </p:spTree>
    <p:extLst>
      <p:ext uri="{BB962C8B-B14F-4D97-AF65-F5344CB8AC3E}">
        <p14:creationId xmlns:p14="http://schemas.microsoft.com/office/powerpoint/2010/main" val="4289562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AED96-AA3B-43A6-9C05-E823E8D48B03}" type="datetimeFigureOut">
              <a:rPr lang="en-IE" smtClean="0"/>
              <a:t>12/01/16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1828A01-E704-4A39-A3D2-EE90B4D4EAD3}" type="slidenum">
              <a:rPr lang="en-IE" smtClean="0"/>
              <a:t>‹#›</a:t>
            </a:fld>
            <a:endParaRPr lang="en-IE"/>
          </a:p>
        </p:txBody>
      </p:sp>
    </p:spTree>
    <p:extLst>
      <p:ext uri="{BB962C8B-B14F-4D97-AF65-F5344CB8AC3E}">
        <p14:creationId xmlns:p14="http://schemas.microsoft.com/office/powerpoint/2010/main" val="24005965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AED96-AA3B-43A6-9C05-E823E8D48B03}" type="datetimeFigureOut">
              <a:rPr lang="en-IE" smtClean="0"/>
              <a:t>12/01/16</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828A01-E704-4A39-A3D2-EE90B4D4EAD3}" type="slidenum">
              <a:rPr lang="en-IE" smtClean="0"/>
              <a:t>‹#›</a:t>
            </a:fld>
            <a:endParaRPr lang="en-IE"/>
          </a:p>
        </p:txBody>
      </p:sp>
    </p:spTree>
    <p:extLst>
      <p:ext uri="{BB962C8B-B14F-4D97-AF65-F5344CB8AC3E}">
        <p14:creationId xmlns:p14="http://schemas.microsoft.com/office/powerpoint/2010/main" val="2996158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ctionresearch.net/writings/posters/homepage061115.pdf" TargetMode="External"/><Relationship Id="rId3" Type="http://schemas.openxmlformats.org/officeDocument/2006/relationships/hyperlink" Target="http://www.actionresearch.net/writings/jack/jwmhcumbria310515.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ctionresearch.net/living/yvonnecrotty.shtml" TargetMode="External"/><Relationship Id="rId4" Type="http://schemas.openxmlformats.org/officeDocument/2006/relationships/hyperlink" Target="http://www.actionresearch.net/living/janespirophd.shtml" TargetMode="External"/><Relationship Id="rId5" Type="http://schemas.openxmlformats.org/officeDocument/2006/relationships/hyperlink" Target="http://www.actionresearch.net/living/hartog.shtml" TargetMode="External"/><Relationship Id="rId1" Type="http://schemas.openxmlformats.org/officeDocument/2006/relationships/slideLayout" Target="../slideLayouts/slideLayout2.xml"/><Relationship Id="rId2" Type="http://schemas.openxmlformats.org/officeDocument/2006/relationships/hyperlink" Target="http://www.actionresearch.net/living/living.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ctionresearch.net/living/mariehuxtable.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jolts.net/current" TargetMode="External"/><Relationship Id="rId3" Type="http://schemas.openxmlformats.org/officeDocument/2006/relationships/hyperlink" Target="http://www.actionresearch.net/writings/gei2015/geicontents2016.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1000">
              <a:schemeClr val="bg1"/>
            </a:gs>
            <a:gs pos="30000">
              <a:srgbClr val="AAE2E5"/>
            </a:gs>
            <a:gs pos="0">
              <a:srgbClr val="73CCD2"/>
            </a:gs>
            <a:gs pos="60000">
              <a:srgbClr val="E0F8F7"/>
            </a:gs>
            <a:gs pos="100000">
              <a:schemeClr val="bg1"/>
            </a:gs>
          </a:gsLst>
          <a:lin ang="5400000" scaled="1"/>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542" y="1812498"/>
            <a:ext cx="7299519" cy="24221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cxnSp>
        <p:nvCxnSpPr>
          <p:cNvPr id="6" name="Straight Connector 5"/>
          <p:cNvCxnSpPr/>
          <p:nvPr/>
        </p:nvCxnSpPr>
        <p:spPr>
          <a:xfrm flipV="1">
            <a:off x="2489077" y="5223618"/>
            <a:ext cx="9702923" cy="16418"/>
          </a:xfrm>
          <a:prstGeom prst="line">
            <a:avLst/>
          </a:prstGeom>
          <a:ln w="76200">
            <a:solidFill>
              <a:srgbClr val="73CCD2"/>
            </a:solidFill>
          </a:ln>
        </p:spPr>
        <p:style>
          <a:lnRef idx="3">
            <a:schemeClr val="dk1"/>
          </a:lnRef>
          <a:fillRef idx="0">
            <a:schemeClr val="dk1"/>
          </a:fillRef>
          <a:effectRef idx="2">
            <a:schemeClr val="dk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8171" y="5747427"/>
            <a:ext cx="1718262" cy="618628"/>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3230" y="5656792"/>
            <a:ext cx="1051315" cy="741721"/>
          </a:xfrm>
          <a:prstGeom prst="rect">
            <a:avLst/>
          </a:prstGeom>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81373" y="5598106"/>
            <a:ext cx="1437383" cy="841384"/>
          </a:xfrm>
          <a:prstGeom prst="rect">
            <a:avLst/>
          </a:prstGeom>
        </p:spPr>
      </p:pic>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61097" y="5651523"/>
            <a:ext cx="1228462" cy="573571"/>
          </a:xfrm>
          <a:prstGeom prst="rect">
            <a:avLst/>
          </a:prstGeom>
        </p:spPr>
      </p:pic>
      <p:sp>
        <p:nvSpPr>
          <p:cNvPr id="20" name="Rectangle 19"/>
          <p:cNvSpPr/>
          <p:nvPr/>
        </p:nvSpPr>
        <p:spPr>
          <a:xfrm>
            <a:off x="5826868" y="60139"/>
            <a:ext cx="6284069" cy="60295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18" name="Pictur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717759" y="54727"/>
            <a:ext cx="1197722" cy="608367"/>
          </a:xfrm>
          <a:prstGeom prst="rect">
            <a:avLst/>
          </a:prstGeom>
        </p:spPr>
      </p:pic>
      <p:pic>
        <p:nvPicPr>
          <p:cNvPr id="17" name="Picture 1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225659" y="120277"/>
            <a:ext cx="689856" cy="453655"/>
          </a:xfrm>
          <a:prstGeom prst="rect">
            <a:avLst/>
          </a:prstGeom>
        </p:spPr>
      </p:pic>
      <p:pic>
        <p:nvPicPr>
          <p:cNvPr id="19" name="Picture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678294" y="187369"/>
            <a:ext cx="2276685" cy="475725"/>
          </a:xfrm>
          <a:prstGeom prst="rect">
            <a:avLst/>
          </a:prstGeom>
        </p:spPr>
      </p:pic>
    </p:spTree>
    <p:extLst>
      <p:ext uri="{BB962C8B-B14F-4D97-AF65-F5344CB8AC3E}">
        <p14:creationId xmlns:p14="http://schemas.microsoft.com/office/powerpoint/2010/main" val="31210079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2" presetClass="entr" presetSubtype="2"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right)">
                                      <p:cBhvr>
                                        <p:cTn id="1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Using </a:t>
            </a:r>
            <a:r>
              <a:rPr lang="en-US" b="1" dirty="0" smtClean="0"/>
              <a:t>Digital </a:t>
            </a:r>
            <a:r>
              <a:rPr lang="en-US" b="1" dirty="0"/>
              <a:t>L</a:t>
            </a:r>
            <a:r>
              <a:rPr lang="en-US" b="1" dirty="0" smtClean="0"/>
              <a:t>iving</a:t>
            </a:r>
            <a:r>
              <a:rPr lang="en-US" b="1" dirty="0" smtClean="0"/>
              <a:t>-posters and </a:t>
            </a:r>
            <a:r>
              <a:rPr lang="en-US" b="1" dirty="0" smtClean="0"/>
              <a:t>Multi</a:t>
            </a:r>
            <a:r>
              <a:rPr lang="en-US" b="1" dirty="0" smtClean="0"/>
              <a:t>-screen SKYPE </a:t>
            </a:r>
            <a:r>
              <a:rPr lang="en-US" b="1" dirty="0" smtClean="0"/>
              <a:t>Conversations </a:t>
            </a:r>
            <a:r>
              <a:rPr lang="en-US" b="1" dirty="0" smtClean="0"/>
              <a:t>in </a:t>
            </a:r>
            <a:r>
              <a:rPr lang="en-US" b="1" dirty="0" smtClean="0"/>
              <a:t>Research</a:t>
            </a:r>
            <a:endParaRPr lang="en-US" b="1" dirty="0"/>
          </a:p>
        </p:txBody>
      </p:sp>
      <p:sp>
        <p:nvSpPr>
          <p:cNvPr id="3" name="Content Placeholder 2"/>
          <p:cNvSpPr>
            <a:spLocks noGrp="1"/>
          </p:cNvSpPr>
          <p:nvPr>
            <p:ph idx="1"/>
          </p:nvPr>
        </p:nvSpPr>
        <p:spPr/>
        <p:txBody>
          <a:bodyPr>
            <a:normAutofit/>
          </a:bodyPr>
          <a:lstStyle/>
          <a:p>
            <a:r>
              <a:rPr lang="en-US" dirty="0" smtClean="0"/>
              <a:t>At the Action Research Network of the Americas (ARNA) conference on the 8</a:t>
            </a:r>
            <a:r>
              <a:rPr lang="en-US" baseline="30000" dirty="0" smtClean="0"/>
              <a:t>th</a:t>
            </a:r>
            <a:r>
              <a:rPr lang="en-US" dirty="0" smtClean="0"/>
              <a:t> May 2015 in Toronto with the presentation of the digital living-posters at:</a:t>
            </a:r>
            <a:endParaRPr lang="en-US" dirty="0"/>
          </a:p>
          <a:p>
            <a:r>
              <a:rPr lang="en-US" sz="2400" dirty="0">
                <a:hlinkClick r:id="rId2"/>
              </a:rPr>
              <a:t>http://www.actionresearch.net/writings/posters/homepage061115.</a:t>
            </a:r>
            <a:r>
              <a:rPr lang="en-US" sz="2400" dirty="0" smtClean="0">
                <a:hlinkClick r:id="rId2"/>
              </a:rPr>
              <a:t>pdf</a:t>
            </a:r>
            <a:endParaRPr lang="en-US" sz="2400" dirty="0" smtClean="0"/>
          </a:p>
          <a:p>
            <a:endParaRPr lang="en-US" sz="2400" dirty="0" smtClean="0"/>
          </a:p>
          <a:p>
            <a:r>
              <a:rPr lang="en-US" dirty="0"/>
              <a:t>a</a:t>
            </a:r>
            <a:r>
              <a:rPr lang="en-US" dirty="0" smtClean="0"/>
              <a:t>nd as an innovative research method </a:t>
            </a:r>
            <a:r>
              <a:rPr lang="en-US" smtClean="0"/>
              <a:t>at:</a:t>
            </a:r>
          </a:p>
          <a:p>
            <a:endParaRPr lang="en-US" dirty="0" smtClean="0"/>
          </a:p>
          <a:p>
            <a:r>
              <a:rPr lang="en-US" sz="2400" dirty="0">
                <a:hlinkClick r:id="rId3"/>
              </a:rPr>
              <a:t>http://</a:t>
            </a:r>
            <a:r>
              <a:rPr lang="en-US" sz="2400" dirty="0" err="1">
                <a:hlinkClick r:id="rId3"/>
              </a:rPr>
              <a:t>www.actionresearch.net</a:t>
            </a:r>
            <a:r>
              <a:rPr lang="en-US" sz="2400" dirty="0">
                <a:hlinkClick r:id="rId3"/>
              </a:rPr>
              <a:t>/writings/jack/jwmhcumbria310515.pdf</a:t>
            </a:r>
            <a:endParaRPr lang="en-US" sz="2400" dirty="0"/>
          </a:p>
          <a:p>
            <a:endParaRPr lang="en-US" dirty="0"/>
          </a:p>
        </p:txBody>
      </p:sp>
    </p:spTree>
    <p:extLst>
      <p:ext uri="{BB962C8B-B14F-4D97-AF65-F5344CB8AC3E}">
        <p14:creationId xmlns:p14="http://schemas.microsoft.com/office/powerpoint/2010/main" val="4801421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76000"/>
          </a:xfrm>
        </p:spPr>
        <p:txBody>
          <a:bodyPr>
            <a:normAutofit/>
          </a:bodyPr>
          <a:lstStyle/>
          <a:p>
            <a:pPr algn="ctr"/>
            <a:r>
              <a:rPr lang="en-US" b="1" dirty="0" smtClean="0"/>
              <a:t>NEW MODELS OF DIGITAL SCHOLARSHIP</a:t>
            </a:r>
            <a:br>
              <a:rPr lang="en-US" b="1" dirty="0" smtClean="0"/>
            </a:br>
            <a:r>
              <a:rPr lang="en-US" sz="2000" b="1" dirty="0"/>
              <a:t/>
            </a:r>
            <a:br>
              <a:rPr lang="en-US" sz="2000" b="1" dirty="0"/>
            </a:br>
            <a:r>
              <a:rPr lang="en-US" sz="2000" b="1" dirty="0" smtClean="0"/>
              <a:t/>
            </a:r>
            <a:br>
              <a:rPr lang="en-US" sz="2000" b="1" dirty="0" smtClean="0"/>
            </a:br>
            <a:r>
              <a:rPr lang="en-US" sz="2000" b="1" dirty="0" smtClean="0"/>
              <a:t>A PRESENTATION </a:t>
            </a:r>
            <a:r>
              <a:rPr lang="en-US" sz="2000" b="1" dirty="0"/>
              <a:t>AT DUBLIN CITY UNIVERSITY ON THE 15</a:t>
            </a:r>
            <a:r>
              <a:rPr lang="en-US" sz="2000" b="1" baseline="30000" dirty="0"/>
              <a:t>TH</a:t>
            </a:r>
            <a:r>
              <a:rPr lang="en-US" sz="2000" b="1" dirty="0"/>
              <a:t> JANUARY </a:t>
            </a:r>
            <a:r>
              <a:rPr lang="en-US" sz="2000" b="1" dirty="0" smtClean="0"/>
              <a:t>2016</a:t>
            </a:r>
            <a:r>
              <a:rPr lang="en-US" sz="2000" b="1" dirty="0"/>
              <a:t/>
            </a:r>
            <a:br>
              <a:rPr lang="en-US" sz="2000" b="1" dirty="0"/>
            </a:br>
            <a:r>
              <a:rPr lang="en-US" sz="2000" b="1" dirty="0" smtClean="0"/>
              <a:t>BY JACK WHITEHEAD, VISITING PROFESSOR OF EDUCATION AT THE UNIVERSITY OF CUMBRIA. </a:t>
            </a:r>
            <a:endParaRPr lang="en-US" b="1" dirty="0"/>
          </a:p>
        </p:txBody>
      </p:sp>
      <p:sp>
        <p:nvSpPr>
          <p:cNvPr id="3" name="Content Placeholder 2"/>
          <p:cNvSpPr>
            <a:spLocks noGrp="1"/>
          </p:cNvSpPr>
          <p:nvPr>
            <p:ph idx="1"/>
          </p:nvPr>
        </p:nvSpPr>
        <p:spPr>
          <a:xfrm>
            <a:off x="838200" y="3809789"/>
            <a:ext cx="10515600" cy="2367173"/>
          </a:xfrm>
        </p:spPr>
        <p:txBody>
          <a:bodyPr>
            <a:normAutofit/>
          </a:bodyPr>
          <a:lstStyle/>
          <a:p>
            <a:pPr marL="0" indent="0" algn="ctr">
              <a:buNone/>
            </a:pPr>
            <a:r>
              <a:rPr lang="en-US" sz="3600" b="1" dirty="0"/>
              <a:t>H</a:t>
            </a:r>
            <a:r>
              <a:rPr lang="en-US" sz="3600" b="1" dirty="0" smtClean="0"/>
              <a:t>ow can the </a:t>
            </a:r>
            <a:r>
              <a:rPr lang="en-US" sz="3600" b="1" dirty="0"/>
              <a:t>digital </a:t>
            </a:r>
            <a:r>
              <a:rPr lang="en-US" sz="3600" b="1" dirty="0" smtClean="0"/>
              <a:t>be </a:t>
            </a:r>
            <a:r>
              <a:rPr lang="en-US" sz="3600" b="1" dirty="0"/>
              <a:t>used as a site of research and also as a channel for disseminating research on </a:t>
            </a:r>
            <a:r>
              <a:rPr lang="en-US" sz="3600" b="1" dirty="0" smtClean="0"/>
              <a:t>teaching?</a:t>
            </a:r>
            <a:r>
              <a:rPr lang="en-GB" sz="3600" b="1" dirty="0" smtClean="0"/>
              <a:t> </a:t>
            </a:r>
            <a:endParaRPr lang="en-US" sz="3600" b="1" dirty="0"/>
          </a:p>
        </p:txBody>
      </p:sp>
    </p:spTree>
    <p:extLst>
      <p:ext uri="{BB962C8B-B14F-4D97-AF65-F5344CB8AC3E}">
        <p14:creationId xmlns:p14="http://schemas.microsoft.com/office/powerpoint/2010/main" val="45346734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5311"/>
          </a:xfrm>
        </p:spPr>
        <p:txBody>
          <a:bodyPr/>
          <a:lstStyle/>
          <a:p>
            <a:r>
              <a:rPr lang="en-US" dirty="0" smtClean="0"/>
              <a:t>                      </a:t>
            </a:r>
            <a:r>
              <a:rPr lang="en-US" b="1" dirty="0" smtClean="0"/>
              <a:t>ISSUES TO DISCUSS</a:t>
            </a:r>
            <a:endParaRPr lang="en-US" b="1" dirty="0"/>
          </a:p>
        </p:txBody>
      </p:sp>
      <p:sp>
        <p:nvSpPr>
          <p:cNvPr id="3" name="Content Placeholder 2"/>
          <p:cNvSpPr>
            <a:spLocks noGrp="1"/>
          </p:cNvSpPr>
          <p:nvPr>
            <p:ph idx="1"/>
          </p:nvPr>
        </p:nvSpPr>
        <p:spPr>
          <a:xfrm>
            <a:off x="838200" y="1325850"/>
            <a:ext cx="10515600" cy="4776418"/>
          </a:xfrm>
        </p:spPr>
        <p:txBody>
          <a:bodyPr>
            <a:normAutofit fontScale="92500" lnSpcReduction="20000"/>
          </a:bodyPr>
          <a:lstStyle/>
          <a:p>
            <a:pPr marL="0" indent="0">
              <a:buNone/>
            </a:pPr>
            <a:r>
              <a:rPr lang="en-US" b="1" dirty="0" smtClean="0"/>
              <a:t> </a:t>
            </a:r>
            <a:endParaRPr lang="en-GB" dirty="0"/>
          </a:p>
          <a:p>
            <a:pPr marL="0" indent="0">
              <a:buNone/>
            </a:pPr>
            <a:endParaRPr lang="en-GB" dirty="0"/>
          </a:p>
          <a:p>
            <a:r>
              <a:rPr lang="en-US" b="1" smtClean="0"/>
              <a:t>University </a:t>
            </a:r>
            <a:r>
              <a:rPr lang="en-US" b="1" dirty="0"/>
              <a:t>R</a:t>
            </a:r>
            <a:r>
              <a:rPr lang="en-US" b="1" dirty="0" smtClean="0"/>
              <a:t>egulations </a:t>
            </a:r>
            <a:r>
              <a:rPr lang="en-US" b="1" dirty="0"/>
              <a:t>G</a:t>
            </a:r>
            <a:r>
              <a:rPr lang="en-US" b="1" dirty="0" smtClean="0"/>
              <a:t>overning </a:t>
            </a:r>
            <a:r>
              <a:rPr lang="en-US" b="1" dirty="0"/>
              <a:t>D</a:t>
            </a:r>
            <a:r>
              <a:rPr lang="en-US" b="1" dirty="0" smtClean="0"/>
              <a:t>igital </a:t>
            </a:r>
            <a:r>
              <a:rPr lang="en-US" b="1" dirty="0"/>
              <a:t>S</a:t>
            </a:r>
            <a:r>
              <a:rPr lang="en-US" b="1" dirty="0" smtClean="0"/>
              <a:t>cholarship </a:t>
            </a:r>
            <a:r>
              <a:rPr lang="en-US" b="1" dirty="0"/>
              <a:t>in </a:t>
            </a:r>
            <a:r>
              <a:rPr lang="en-US" b="1" dirty="0" smtClean="0"/>
              <a:t>Higher </a:t>
            </a:r>
            <a:r>
              <a:rPr lang="en-US" b="1" dirty="0"/>
              <a:t>D</a:t>
            </a:r>
            <a:r>
              <a:rPr lang="en-US" b="1" dirty="0" smtClean="0"/>
              <a:t>egree Theses</a:t>
            </a:r>
            <a:endParaRPr lang="en-GB" dirty="0"/>
          </a:p>
          <a:p>
            <a:r>
              <a:rPr lang="en-US" b="1" dirty="0"/>
              <a:t>Accessing Digital Scholarship in Higher Degree Theses </a:t>
            </a:r>
            <a:endParaRPr lang="en-GB" dirty="0"/>
          </a:p>
          <a:p>
            <a:r>
              <a:rPr lang="en-US" b="1" dirty="0"/>
              <a:t>Creating an </a:t>
            </a:r>
            <a:r>
              <a:rPr lang="en-US" b="1" dirty="0" smtClean="0"/>
              <a:t>Educational </a:t>
            </a:r>
            <a:r>
              <a:rPr lang="en-US" b="1" dirty="0"/>
              <a:t>E</a:t>
            </a:r>
            <a:r>
              <a:rPr lang="en-US" b="1" dirty="0" smtClean="0"/>
              <a:t>pistemology </a:t>
            </a:r>
            <a:r>
              <a:rPr lang="en-US" b="1" dirty="0"/>
              <a:t>through </a:t>
            </a:r>
            <a:r>
              <a:rPr lang="en-US" b="1" dirty="0" smtClean="0"/>
              <a:t>Digital </a:t>
            </a:r>
            <a:r>
              <a:rPr lang="en-US" b="1" dirty="0"/>
              <a:t>S</a:t>
            </a:r>
            <a:r>
              <a:rPr lang="en-US" b="1" dirty="0" smtClean="0"/>
              <a:t>cholarship</a:t>
            </a:r>
            <a:endParaRPr lang="en-GB" dirty="0"/>
          </a:p>
          <a:p>
            <a:r>
              <a:rPr lang="en-US" b="1" dirty="0"/>
              <a:t>Digital Scholarship in Living Theory Research</a:t>
            </a:r>
            <a:endParaRPr lang="en-GB" dirty="0"/>
          </a:p>
          <a:p>
            <a:r>
              <a:rPr lang="en-US" b="1" dirty="0"/>
              <a:t>Using </a:t>
            </a:r>
            <a:r>
              <a:rPr lang="en-US" b="1" dirty="0" smtClean="0"/>
              <a:t>Digital </a:t>
            </a:r>
            <a:r>
              <a:rPr lang="en-US" b="1" dirty="0"/>
              <a:t>T</a:t>
            </a:r>
            <a:r>
              <a:rPr lang="en-US" b="1" dirty="0" smtClean="0"/>
              <a:t>echnology </a:t>
            </a:r>
            <a:r>
              <a:rPr lang="en-US" b="1" dirty="0"/>
              <a:t>for </a:t>
            </a:r>
            <a:r>
              <a:rPr lang="en-US" b="1" dirty="0" smtClean="0"/>
              <a:t>Clarifying </a:t>
            </a:r>
            <a:r>
              <a:rPr lang="en-US" b="1" dirty="0"/>
              <a:t>the </a:t>
            </a:r>
            <a:r>
              <a:rPr lang="en-US" b="1" dirty="0" smtClean="0"/>
              <a:t>Meanings </a:t>
            </a:r>
            <a:r>
              <a:rPr lang="en-US" b="1" dirty="0"/>
              <a:t>of </a:t>
            </a:r>
            <a:r>
              <a:rPr lang="en-US" b="1" dirty="0" smtClean="0"/>
              <a:t>Expressions </a:t>
            </a:r>
            <a:r>
              <a:rPr lang="en-US" b="1" dirty="0"/>
              <a:t>of </a:t>
            </a:r>
            <a:r>
              <a:rPr lang="en-US" b="1" dirty="0" smtClean="0"/>
              <a:t>Embodied </a:t>
            </a:r>
            <a:r>
              <a:rPr lang="en-US" b="1" dirty="0"/>
              <a:t>values.</a:t>
            </a:r>
            <a:endParaRPr lang="en-GB" dirty="0"/>
          </a:p>
          <a:p>
            <a:r>
              <a:rPr lang="en-US" b="1" dirty="0"/>
              <a:t>Using the Digital for Disseminating Research on </a:t>
            </a:r>
            <a:r>
              <a:rPr lang="en-US" b="1" dirty="0" smtClean="0"/>
              <a:t>Teaching</a:t>
            </a:r>
          </a:p>
          <a:p>
            <a:r>
              <a:rPr lang="en-US" b="1" dirty="0"/>
              <a:t>Using Digital Living-posters and Multi-screen SKYPE Conversations in Research</a:t>
            </a:r>
            <a:endParaRPr lang="en-GB" b="1" dirty="0"/>
          </a:p>
          <a:p>
            <a:endParaRPr lang="en-US" dirty="0"/>
          </a:p>
        </p:txBody>
      </p:sp>
    </p:spTree>
    <p:extLst>
      <p:ext uri="{BB962C8B-B14F-4D97-AF65-F5344CB8AC3E}">
        <p14:creationId xmlns:p14="http://schemas.microsoft.com/office/powerpoint/2010/main" val="384086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University </a:t>
            </a:r>
            <a:r>
              <a:rPr lang="en-US" b="1" dirty="0" smtClean="0"/>
              <a:t>Regulations </a:t>
            </a:r>
            <a:r>
              <a:rPr lang="en-US" b="1" dirty="0"/>
              <a:t>G</a:t>
            </a:r>
            <a:r>
              <a:rPr lang="en-US" b="1" dirty="0" smtClean="0"/>
              <a:t>overning </a:t>
            </a:r>
            <a:r>
              <a:rPr lang="en-US" b="1" dirty="0"/>
              <a:t>D</a:t>
            </a:r>
            <a:r>
              <a:rPr lang="en-US" b="1" dirty="0" smtClean="0"/>
              <a:t>igital </a:t>
            </a:r>
            <a:r>
              <a:rPr lang="en-US" b="1" dirty="0"/>
              <a:t>S</a:t>
            </a:r>
            <a:r>
              <a:rPr lang="en-US" b="1" dirty="0" smtClean="0"/>
              <a:t>cholarship </a:t>
            </a:r>
            <a:r>
              <a:rPr lang="en-US" b="1" dirty="0" smtClean="0"/>
              <a:t>in </a:t>
            </a:r>
            <a:r>
              <a:rPr lang="en-US" b="1" dirty="0" smtClean="0"/>
              <a:t>Higher </a:t>
            </a:r>
            <a:r>
              <a:rPr lang="en-US" b="1" dirty="0"/>
              <a:t>D</a:t>
            </a:r>
            <a:r>
              <a:rPr lang="en-US" b="1" dirty="0" smtClean="0"/>
              <a:t>egree </a:t>
            </a:r>
            <a:r>
              <a:rPr lang="en-US" b="1" dirty="0"/>
              <a:t>T</a:t>
            </a:r>
            <a:r>
              <a:rPr lang="en-US" b="1" dirty="0" smtClean="0"/>
              <a:t>heses</a:t>
            </a:r>
            <a:endParaRPr lang="en-US" b="1" dirty="0"/>
          </a:p>
        </p:txBody>
      </p:sp>
      <p:sp>
        <p:nvSpPr>
          <p:cNvPr id="3" name="Content Placeholder 2"/>
          <p:cNvSpPr>
            <a:spLocks noGrp="1"/>
          </p:cNvSpPr>
          <p:nvPr>
            <p:ph idx="1"/>
          </p:nvPr>
        </p:nvSpPr>
        <p:spPr/>
        <p:txBody>
          <a:bodyPr>
            <a:normAutofit/>
          </a:bodyPr>
          <a:lstStyle/>
          <a:p>
            <a:r>
              <a:rPr lang="en-US" dirty="0" smtClean="0"/>
              <a:t>(3.vii</a:t>
            </a:r>
            <a:r>
              <a:rPr lang="en-US" dirty="0"/>
              <a:t>) Submission of non-paper media </a:t>
            </a:r>
            <a:endParaRPr lang="en-US" dirty="0" smtClean="0"/>
          </a:p>
          <a:p>
            <a:pPr marL="0" indent="0">
              <a:buNone/>
            </a:pPr>
            <a:endParaRPr lang="en-US" dirty="0" smtClean="0"/>
          </a:p>
          <a:p>
            <a:pPr marL="0" indent="0">
              <a:buNone/>
            </a:pPr>
            <a:r>
              <a:rPr lang="en-US" dirty="0" smtClean="0"/>
              <a:t>Ordinarily</a:t>
            </a:r>
            <a:r>
              <a:rPr lang="en-US" dirty="0"/>
              <a:t>, candidates should submit their work in </a:t>
            </a:r>
            <a:r>
              <a:rPr lang="en-US" dirty="0" smtClean="0"/>
              <a:t>paper </a:t>
            </a:r>
            <a:r>
              <a:rPr lang="en-US" dirty="0"/>
              <a:t>thesis form. However, where appropriate to </a:t>
            </a:r>
            <a:r>
              <a:rPr lang="en-US" dirty="0" smtClean="0"/>
              <a:t>the academic </a:t>
            </a:r>
            <a:r>
              <a:rPr lang="en-US" dirty="0"/>
              <a:t>work being conducted, additional non-</a:t>
            </a:r>
            <a:r>
              <a:rPr lang="en-US" dirty="0" smtClean="0"/>
              <a:t>paper media </a:t>
            </a:r>
            <a:r>
              <a:rPr lang="en-US" dirty="0"/>
              <a:t>may be submitted. Candidates should note </a:t>
            </a:r>
            <a:r>
              <a:rPr lang="en-US" dirty="0" smtClean="0"/>
              <a:t>that </a:t>
            </a:r>
            <a:r>
              <a:rPr lang="en-US" dirty="0"/>
              <a:t>electronic media must be unalterable (</a:t>
            </a:r>
            <a:r>
              <a:rPr lang="en-US" dirty="0" err="1"/>
              <a:t>eg</a:t>
            </a:r>
            <a:r>
              <a:rPr lang="en-US" dirty="0"/>
              <a:t> </a:t>
            </a:r>
            <a:r>
              <a:rPr lang="en-US" dirty="0" err="1"/>
              <a:t>CD-</a:t>
            </a:r>
            <a:r>
              <a:rPr lang="en-US" dirty="0" err="1" smtClean="0"/>
              <a:t>Rom</a:t>
            </a:r>
            <a:r>
              <a:rPr lang="en-US" dirty="0" smtClean="0"/>
              <a:t> </a:t>
            </a:r>
            <a:r>
              <a:rPr lang="en-US" dirty="0"/>
              <a:t>or DVD) and that non-paper submissions should </a:t>
            </a:r>
            <a:r>
              <a:rPr lang="en-US" dirty="0" smtClean="0"/>
              <a:t>normally </a:t>
            </a:r>
            <a:r>
              <a:rPr lang="en-US" dirty="0"/>
              <a:t>be treated as supplementary to the paper </a:t>
            </a:r>
            <a:r>
              <a:rPr lang="en-US" dirty="0" smtClean="0"/>
              <a:t>thesis</a:t>
            </a:r>
            <a:r>
              <a:rPr lang="en-US" dirty="0"/>
              <a:t>. </a:t>
            </a:r>
            <a:r>
              <a:rPr lang="en-US" dirty="0" smtClean="0"/>
              <a:t> (University of Bath, specifications for higher degree theses, 2011)</a:t>
            </a:r>
            <a:endParaRPr lang="en-US" dirty="0"/>
          </a:p>
          <a:p>
            <a:endParaRPr lang="en-US" dirty="0"/>
          </a:p>
        </p:txBody>
      </p:sp>
    </p:spTree>
    <p:extLst>
      <p:ext uri="{BB962C8B-B14F-4D97-AF65-F5344CB8AC3E}">
        <p14:creationId xmlns:p14="http://schemas.microsoft.com/office/powerpoint/2010/main" val="352980714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Accessing Digital </a:t>
            </a:r>
            <a:r>
              <a:rPr lang="en-US" b="1" dirty="0"/>
              <a:t>S</a:t>
            </a:r>
            <a:r>
              <a:rPr lang="en-US" b="1" dirty="0" smtClean="0"/>
              <a:t>cholarship in Higher Degree Theses</a:t>
            </a:r>
            <a:endParaRPr lang="en-US" b="1" dirty="0"/>
          </a:p>
        </p:txBody>
      </p:sp>
      <p:sp>
        <p:nvSpPr>
          <p:cNvPr id="3" name="Content Placeholder 2"/>
          <p:cNvSpPr>
            <a:spLocks noGrp="1"/>
          </p:cNvSpPr>
          <p:nvPr>
            <p:ph idx="1"/>
          </p:nvPr>
        </p:nvSpPr>
        <p:spPr>
          <a:xfrm>
            <a:off x="838200" y="1825625"/>
            <a:ext cx="10515600" cy="4781866"/>
          </a:xfrm>
        </p:spPr>
        <p:txBody>
          <a:bodyPr/>
          <a:lstStyle/>
          <a:p>
            <a:r>
              <a:rPr lang="en-US" dirty="0" smtClean="0"/>
              <a:t>Living Theory Masters Dissertations and Doctoral Theses at:</a:t>
            </a:r>
          </a:p>
          <a:p>
            <a:pPr marL="0" indent="0" algn="ctr">
              <a:buNone/>
            </a:pPr>
            <a:r>
              <a:rPr lang="en-US" dirty="0">
                <a:hlinkClick r:id="rId2"/>
              </a:rPr>
              <a:t>http://www.actionresearch.net/living/</a:t>
            </a:r>
            <a:r>
              <a:rPr lang="en-US" dirty="0" smtClean="0">
                <a:hlinkClick r:id="rId2"/>
              </a:rPr>
              <a:t>living.shtml</a:t>
            </a:r>
            <a:endParaRPr lang="en-US" dirty="0" smtClean="0"/>
          </a:p>
          <a:p>
            <a:pPr marL="0" indent="0">
              <a:buNone/>
            </a:pPr>
            <a:r>
              <a:rPr lang="en-US" sz="2400" dirty="0">
                <a:hlinkClick r:id="rId3"/>
              </a:rPr>
              <a:t>Yvonne </a:t>
            </a:r>
            <a:r>
              <a:rPr lang="en-US" sz="2400" dirty="0" err="1">
                <a:hlinkClick r:id="rId3"/>
              </a:rPr>
              <a:t>Crotty's</a:t>
            </a:r>
            <a:r>
              <a:rPr lang="en-US" sz="2400" dirty="0">
                <a:hlinkClick r:id="rId3"/>
              </a:rPr>
              <a:t> Ph.D. (2012) Thesis, How am I bringing an educationally entrepreneurial spirit into higher education? Dublin City University, 2012</a:t>
            </a:r>
            <a:r>
              <a:rPr lang="en-US" sz="2400" dirty="0" smtClean="0">
                <a:hlinkClick r:id="rId3"/>
              </a:rPr>
              <a:t>.</a:t>
            </a:r>
            <a:endParaRPr lang="en-US" sz="2400" dirty="0" smtClean="0"/>
          </a:p>
          <a:p>
            <a:pPr marL="0" indent="0">
              <a:buNone/>
            </a:pPr>
            <a:r>
              <a:rPr lang="en-US" sz="2400" dirty="0">
                <a:hlinkClick r:id="rId4"/>
              </a:rPr>
              <a:t>Jane Spiro's Ph.D. (2008) Thesis, How I have arrived at a notion of knowledge transformation, through understanding the story of myself as creative writer, creative educator, creative manager, and educational researcher. University of Bath</a:t>
            </a:r>
            <a:r>
              <a:rPr lang="en-US" sz="2400" dirty="0" smtClean="0">
                <a:hlinkClick r:id="rId4"/>
              </a:rPr>
              <a:t>.</a:t>
            </a:r>
            <a:endParaRPr lang="en-US" sz="2400" dirty="0" smtClean="0"/>
          </a:p>
          <a:p>
            <a:pPr marL="0" indent="0">
              <a:buNone/>
            </a:pPr>
            <a:r>
              <a:rPr lang="en-US" sz="2400" dirty="0">
                <a:hlinkClick r:id="rId5"/>
              </a:rPr>
              <a:t>Mary </a:t>
            </a:r>
            <a:r>
              <a:rPr lang="en-US" sz="2400" dirty="0" err="1">
                <a:hlinkClick r:id="rId5"/>
              </a:rPr>
              <a:t>Hartog's</a:t>
            </a:r>
            <a:r>
              <a:rPr lang="en-US" sz="2400" dirty="0">
                <a:hlinkClick r:id="rId5"/>
              </a:rPr>
              <a:t> Ph.D. (2004) A Self Study Of A Higher Education Tutor: How Can I Improve My Practice? University of Bath</a:t>
            </a:r>
            <a:r>
              <a:rPr lang="en-US" sz="2400" dirty="0" smtClean="0"/>
              <a:t>.</a:t>
            </a:r>
          </a:p>
          <a:p>
            <a:pPr marL="0" indent="0" algn="ctr">
              <a:buNone/>
            </a:pPr>
            <a:r>
              <a:rPr lang="en-US" sz="2400" b="1" dirty="0" smtClean="0"/>
              <a:t>NOTE THE ‘I’ IN THE TITLES</a:t>
            </a:r>
            <a:endParaRPr lang="en-US" sz="2400" b="1" dirty="0"/>
          </a:p>
          <a:p>
            <a:pPr marL="0" indent="0">
              <a:buNone/>
            </a:pPr>
            <a:endParaRPr lang="en-US" sz="2400" dirty="0"/>
          </a:p>
        </p:txBody>
      </p:sp>
    </p:spTree>
    <p:extLst>
      <p:ext uri="{BB962C8B-B14F-4D97-AF65-F5344CB8AC3E}">
        <p14:creationId xmlns:p14="http://schemas.microsoft.com/office/powerpoint/2010/main" val="299728612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Creating an </a:t>
            </a:r>
            <a:r>
              <a:rPr lang="en-US" b="1" dirty="0" smtClean="0"/>
              <a:t>Educational </a:t>
            </a:r>
            <a:r>
              <a:rPr lang="en-US" b="1" dirty="0"/>
              <a:t>E</a:t>
            </a:r>
            <a:r>
              <a:rPr lang="en-US" b="1" dirty="0" smtClean="0"/>
              <a:t>pistemology </a:t>
            </a:r>
            <a:r>
              <a:rPr lang="en-US" b="1" dirty="0"/>
              <a:t>T</a:t>
            </a:r>
            <a:r>
              <a:rPr lang="en-US" b="1" dirty="0" smtClean="0"/>
              <a:t>hrough </a:t>
            </a:r>
            <a:r>
              <a:rPr lang="en-US" b="1" dirty="0"/>
              <a:t>D</a:t>
            </a:r>
            <a:r>
              <a:rPr lang="en-US" b="1" dirty="0" smtClean="0"/>
              <a:t>igital </a:t>
            </a:r>
            <a:r>
              <a:rPr lang="en-US" b="1" dirty="0"/>
              <a:t>S</a:t>
            </a:r>
            <a:r>
              <a:rPr lang="en-US" b="1" dirty="0" smtClean="0"/>
              <a:t>cholarship</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The problem of </a:t>
            </a:r>
            <a:r>
              <a:rPr lang="en-US" b="1" dirty="0" smtClean="0"/>
              <a:t>education</a:t>
            </a:r>
            <a:r>
              <a:rPr lang="en-US" dirty="0" smtClean="0"/>
              <a:t> researchers dominating what counts as </a:t>
            </a:r>
            <a:r>
              <a:rPr lang="en-US" b="1" dirty="0" smtClean="0"/>
              <a:t>educational</a:t>
            </a:r>
            <a:r>
              <a:rPr lang="en-US" dirty="0" smtClean="0"/>
              <a:t> research in which what is educational is understood as learning with values that carry hope for the flourishing of humanity.</a:t>
            </a:r>
          </a:p>
          <a:p>
            <a:pPr marL="0" indent="0">
              <a:buNone/>
            </a:pPr>
            <a:endParaRPr lang="en-US" dirty="0" smtClean="0"/>
          </a:p>
          <a:p>
            <a:pPr marL="0" indent="0">
              <a:buNone/>
            </a:pPr>
            <a:r>
              <a:rPr lang="en-US" dirty="0" err="1" smtClean="0"/>
              <a:t>Felice</a:t>
            </a:r>
            <a:r>
              <a:rPr lang="en-US" dirty="0" smtClean="0"/>
              <a:t> Levine, Executive Director of the American Educational Research Association (AERA) </a:t>
            </a:r>
            <a:r>
              <a:rPr lang="en-GB" dirty="0"/>
              <a:t>has recommended to editors of AERA publications that they should use the term education research rather than educational research</a:t>
            </a:r>
            <a:r>
              <a:rPr lang="en-GB" dirty="0" smtClean="0"/>
              <a:t>.</a:t>
            </a:r>
            <a:endParaRPr lang="en-US" dirty="0"/>
          </a:p>
          <a:p>
            <a:pPr marL="0" indent="0">
              <a:buNone/>
            </a:pPr>
            <a:r>
              <a:rPr lang="en-US" dirty="0" smtClean="0"/>
              <a:t>Geoff </a:t>
            </a:r>
            <a:r>
              <a:rPr lang="en-US" dirty="0" err="1" smtClean="0"/>
              <a:t>Whitty</a:t>
            </a:r>
            <a:r>
              <a:rPr lang="en-US" dirty="0" smtClean="0"/>
              <a:t>, Former President of the British Educational Research Association (BERA) advocated the use of </a:t>
            </a:r>
            <a:r>
              <a:rPr lang="en-US" dirty="0"/>
              <a:t>education research to </a:t>
            </a:r>
            <a:r>
              <a:rPr lang="en-US" dirty="0" err="1"/>
              <a:t>characterise</a:t>
            </a:r>
            <a:r>
              <a:rPr lang="en-US" dirty="0"/>
              <a:t> the whole field whilst suggesting that the term educational research should be reserved for work that is consciously geared towards improving policy and </a:t>
            </a:r>
            <a:r>
              <a:rPr lang="en-US" dirty="0" smtClean="0"/>
              <a:t>practice.</a:t>
            </a:r>
          </a:p>
          <a:p>
            <a:pPr marL="0" indent="0">
              <a:buNone/>
            </a:pPr>
            <a:r>
              <a:rPr lang="en-US" dirty="0" smtClean="0"/>
              <a:t> </a:t>
            </a:r>
          </a:p>
        </p:txBody>
      </p:sp>
    </p:spTree>
    <p:extLst>
      <p:ext uri="{BB962C8B-B14F-4D97-AF65-F5344CB8AC3E}">
        <p14:creationId xmlns:p14="http://schemas.microsoft.com/office/powerpoint/2010/main" val="417912216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Digital Scholarship in Living Theory Research</a:t>
            </a:r>
            <a:endParaRPr lang="en-US" b="1" dirty="0"/>
          </a:p>
        </p:txBody>
      </p:sp>
      <p:sp>
        <p:nvSpPr>
          <p:cNvPr id="3" name="Content Placeholder 2"/>
          <p:cNvSpPr>
            <a:spLocks noGrp="1"/>
          </p:cNvSpPr>
          <p:nvPr>
            <p:ph idx="1"/>
          </p:nvPr>
        </p:nvSpPr>
        <p:spPr/>
        <p:txBody>
          <a:bodyPr/>
          <a:lstStyle/>
          <a:p>
            <a:r>
              <a:rPr lang="en-US" dirty="0" smtClean="0"/>
              <a:t>A living-educational-theory is an individual’s explanation for their educational influence in their own learning, in the learning of others and in the learning of the social formations that influence practice and understanding.</a:t>
            </a:r>
          </a:p>
          <a:p>
            <a:endParaRPr lang="en-US" dirty="0"/>
          </a:p>
          <a:p>
            <a:r>
              <a:rPr lang="en-US" dirty="0" smtClean="0"/>
              <a:t>The explanatory principles include values that carry hope for the flourishing of humanity. ‘Empathetic resonance’ with digital technology can be used, as shown with video, to clarify the meanings of the expression of these values in the course of their emergence in practice.</a:t>
            </a:r>
            <a:endParaRPr lang="en-US" dirty="0"/>
          </a:p>
        </p:txBody>
      </p:sp>
    </p:spTree>
    <p:extLst>
      <p:ext uri="{BB962C8B-B14F-4D97-AF65-F5344CB8AC3E}">
        <p14:creationId xmlns:p14="http://schemas.microsoft.com/office/powerpoint/2010/main" val="392790949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Using </a:t>
            </a:r>
            <a:r>
              <a:rPr lang="en-US" b="1" dirty="0" smtClean="0"/>
              <a:t>Digital </a:t>
            </a:r>
            <a:r>
              <a:rPr lang="en-US" b="1" dirty="0"/>
              <a:t>T</a:t>
            </a:r>
            <a:r>
              <a:rPr lang="en-US" b="1" dirty="0" smtClean="0"/>
              <a:t>echnology </a:t>
            </a:r>
            <a:r>
              <a:rPr lang="en-US" b="1" dirty="0" smtClean="0"/>
              <a:t>for </a:t>
            </a:r>
            <a:r>
              <a:rPr lang="en-US" b="1" dirty="0" smtClean="0"/>
              <a:t>Clarifying </a:t>
            </a:r>
            <a:r>
              <a:rPr lang="en-US" b="1" dirty="0" smtClean="0"/>
              <a:t>the </a:t>
            </a:r>
            <a:r>
              <a:rPr lang="en-US" b="1" dirty="0" smtClean="0"/>
              <a:t>Meanings </a:t>
            </a:r>
            <a:r>
              <a:rPr lang="en-US" b="1" dirty="0" smtClean="0"/>
              <a:t>of </a:t>
            </a:r>
            <a:r>
              <a:rPr lang="en-US" b="1" dirty="0" smtClean="0"/>
              <a:t>Expressions </a:t>
            </a:r>
            <a:r>
              <a:rPr lang="en-US" b="1" dirty="0" smtClean="0"/>
              <a:t>of </a:t>
            </a:r>
            <a:r>
              <a:rPr lang="en-US" b="1" dirty="0" smtClean="0"/>
              <a:t>Embodied </a:t>
            </a:r>
            <a:r>
              <a:rPr lang="en-US" b="1" dirty="0"/>
              <a:t>V</a:t>
            </a:r>
            <a:r>
              <a:rPr lang="en-US" b="1" dirty="0" smtClean="0"/>
              <a:t>alues</a:t>
            </a:r>
            <a:endParaRPr lang="en-US" b="1" dirty="0"/>
          </a:p>
        </p:txBody>
      </p:sp>
      <p:sp>
        <p:nvSpPr>
          <p:cNvPr id="3" name="Content Placeholder 2"/>
          <p:cNvSpPr>
            <a:spLocks noGrp="1"/>
          </p:cNvSpPr>
          <p:nvPr>
            <p:ph idx="1"/>
          </p:nvPr>
        </p:nvSpPr>
        <p:spPr/>
        <p:txBody>
          <a:bodyPr>
            <a:normAutofit lnSpcReduction="10000"/>
          </a:bodyPr>
          <a:lstStyle/>
          <a:p>
            <a:endParaRPr lang="en-US" dirty="0" smtClean="0"/>
          </a:p>
          <a:p>
            <a:r>
              <a:rPr lang="en-US" i="1" u="sng" dirty="0">
                <a:hlinkClick r:id="rId2"/>
              </a:rPr>
              <a:t>Marie </a:t>
            </a:r>
            <a:r>
              <a:rPr lang="en-US" i="1" u="sng" dirty="0" err="1">
                <a:hlinkClick r:id="rId2"/>
              </a:rPr>
              <a:t>Huxtable's</a:t>
            </a:r>
            <a:r>
              <a:rPr lang="en-US" i="1" u="sng" dirty="0">
                <a:hlinkClick r:id="rId2"/>
              </a:rPr>
              <a:t> Ph.D. (2012) Thesis, How do I Evolve Living-Educational-Theory Praxis in Living-boundaries? University of Bath</a:t>
            </a:r>
            <a:r>
              <a:rPr lang="en-US" i="1" u="sng" dirty="0" smtClean="0">
                <a:hlinkClick r:id="rId2"/>
              </a:rPr>
              <a:t>.</a:t>
            </a:r>
            <a:r>
              <a:rPr lang="en-US" i="1" u="sng" dirty="0" smtClean="0"/>
              <a:t> (see pages 5-10 for the list of videos)</a:t>
            </a:r>
          </a:p>
          <a:p>
            <a:endParaRPr lang="en-US" i="1" u="sng" dirty="0"/>
          </a:p>
          <a:p>
            <a:r>
              <a:rPr lang="en-US" dirty="0" smtClean="0"/>
              <a:t>Clarifying ontological values of a loving recognition, respectful connectedness and educational responsibility.</a:t>
            </a:r>
          </a:p>
          <a:p>
            <a:endParaRPr lang="en-US" dirty="0" smtClean="0"/>
          </a:p>
          <a:p>
            <a:r>
              <a:rPr lang="en-US" dirty="0" smtClean="0"/>
              <a:t>Clarifying social values of an inclusive, emancipating and egalitarian society.</a:t>
            </a:r>
          </a:p>
          <a:p>
            <a:endParaRPr lang="en-US" dirty="0"/>
          </a:p>
        </p:txBody>
      </p:sp>
    </p:spTree>
    <p:extLst>
      <p:ext uri="{BB962C8B-B14F-4D97-AF65-F5344CB8AC3E}">
        <p14:creationId xmlns:p14="http://schemas.microsoft.com/office/powerpoint/2010/main" val="17907086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Using the Digital for Disseminating Research on Teaching</a:t>
            </a:r>
            <a:endParaRPr lang="en-US" b="1" dirty="0"/>
          </a:p>
        </p:txBody>
      </p:sp>
      <p:sp>
        <p:nvSpPr>
          <p:cNvPr id="3" name="Content Placeholder 2"/>
          <p:cNvSpPr>
            <a:spLocks noGrp="1"/>
          </p:cNvSpPr>
          <p:nvPr>
            <p:ph idx="1"/>
          </p:nvPr>
        </p:nvSpPr>
        <p:spPr/>
        <p:txBody>
          <a:bodyPr/>
          <a:lstStyle/>
          <a:p>
            <a:r>
              <a:rPr lang="en-US" sz="3200" b="1" dirty="0" smtClean="0"/>
              <a:t>The Educational Journal of Living Theories</a:t>
            </a:r>
            <a:r>
              <a:rPr lang="en-US" sz="3200" dirty="0" smtClean="0"/>
              <a:t> (EJOLTS  - December 2015)</a:t>
            </a:r>
          </a:p>
          <a:p>
            <a:endParaRPr lang="en-US" dirty="0" smtClean="0"/>
          </a:p>
          <a:p>
            <a:pPr marL="0" indent="0">
              <a:buNone/>
            </a:pPr>
            <a:r>
              <a:rPr lang="en-US" dirty="0">
                <a:hlinkClick r:id="rId2"/>
              </a:rPr>
              <a:t>http://ejolts.net/</a:t>
            </a:r>
            <a:r>
              <a:rPr lang="en-US" dirty="0" smtClean="0">
                <a:hlinkClick r:id="rId2"/>
              </a:rPr>
              <a:t>current</a:t>
            </a:r>
            <a:endParaRPr lang="en-US" dirty="0" smtClean="0"/>
          </a:p>
          <a:p>
            <a:pPr marL="0" indent="0">
              <a:buNone/>
            </a:pPr>
            <a:endParaRPr lang="en-US" dirty="0" smtClean="0"/>
          </a:p>
          <a:p>
            <a:r>
              <a:rPr lang="en-US" sz="3200" b="1" dirty="0" smtClean="0"/>
              <a:t>Gifted Education International </a:t>
            </a:r>
            <a:r>
              <a:rPr lang="en-US" sz="3200" dirty="0" smtClean="0"/>
              <a:t>(GEI - January 2016)</a:t>
            </a:r>
          </a:p>
          <a:p>
            <a:endParaRPr lang="en-US" dirty="0"/>
          </a:p>
          <a:p>
            <a:pPr marL="0" indent="0">
              <a:buNone/>
            </a:pPr>
            <a:r>
              <a:rPr lang="en-US" dirty="0">
                <a:hlinkClick r:id="rId3"/>
              </a:rPr>
              <a:t>http://</a:t>
            </a:r>
            <a:r>
              <a:rPr lang="en-US" dirty="0" err="1">
                <a:hlinkClick r:id="rId3"/>
              </a:rPr>
              <a:t>www.actionresearch.net</a:t>
            </a:r>
            <a:r>
              <a:rPr lang="en-US" dirty="0">
                <a:hlinkClick r:id="rId3"/>
              </a:rPr>
              <a:t>/writings/gei2015/geicontents2016.pdf</a:t>
            </a:r>
            <a:endParaRPr lang="en-US" dirty="0"/>
          </a:p>
        </p:txBody>
      </p:sp>
    </p:spTree>
    <p:extLst>
      <p:ext uri="{BB962C8B-B14F-4D97-AF65-F5344CB8AC3E}">
        <p14:creationId xmlns:p14="http://schemas.microsoft.com/office/powerpoint/2010/main" val="205284716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742</Words>
  <Application>Microsoft Macintosh PowerPoint</Application>
  <PresentationFormat>Custom</PresentationFormat>
  <Paragraphs>55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NEW MODELS OF DIGITAL SCHOLARSHIP   A PRESENTATION AT DUBLIN CITY UNIVERSITY ON THE 15TH JANUARY 2016 BY JACK WHITEHEAD, VISITING PROFESSOR OF EDUCATION AT THE UNIVERSITY OF CUMBRIA. </vt:lpstr>
      <vt:lpstr>                      ISSUES TO DISCUSS</vt:lpstr>
      <vt:lpstr>University Regulations Governing Digital Scholarship in Higher Degree Theses</vt:lpstr>
      <vt:lpstr>Accessing Digital Scholarship in Higher Degree Theses</vt:lpstr>
      <vt:lpstr>Creating an Educational Epistemology Through Digital Scholarship</vt:lpstr>
      <vt:lpstr>Digital Scholarship in Living Theory Research</vt:lpstr>
      <vt:lpstr>Using Digital Technology for Clarifying the Meanings of Expressions of Embodied Values</vt:lpstr>
      <vt:lpstr>Using the Digital for Disseminating Research on Teaching</vt:lpstr>
      <vt:lpstr>Using Digital Living-posters and Multi-screen SKYPE Conversations in Research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TEU</dc:creator>
  <cp:lastModifiedBy>Jack Whitehead</cp:lastModifiedBy>
  <cp:revision>27</cp:revision>
  <dcterms:created xsi:type="dcterms:W3CDTF">2016-01-07T15:42:32Z</dcterms:created>
  <dcterms:modified xsi:type="dcterms:W3CDTF">2016-01-12T16:40:15Z</dcterms:modified>
</cp:coreProperties>
</file>