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57" r:id="rId4"/>
    <p:sldId id="261" r:id="rId5"/>
    <p:sldId id="258" r:id="rId6"/>
    <p:sldId id="262" r:id="rId7"/>
    <p:sldId id="265" r:id="rId8"/>
    <p:sldId id="259" r:id="rId9"/>
    <p:sldId id="260" r:id="rId10"/>
    <p:sldId id="269" r:id="rId11"/>
    <p:sldId id="264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0" autoAdjust="0"/>
    <p:restoredTop sz="86469" autoAdjust="0"/>
  </p:normalViewPr>
  <p:slideViewPr>
    <p:cSldViewPr snapToGrid="0" snapToObjects="1">
      <p:cViewPr>
        <p:scale>
          <a:sx n="80" d="100"/>
          <a:sy n="80" d="100"/>
        </p:scale>
        <p:origin x="-1208" y="-8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4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36C8-9E59-1448-9BAA-352EBEBAB783}" type="datetimeFigureOut">
              <a:rPr lang="en-US" smtClean="0"/>
              <a:t>23/04/15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A1F4-D2DC-454F-B929-3FFB0C3D9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39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36C8-9E59-1448-9BAA-352EBEBAB783}" type="datetimeFigureOut">
              <a:rPr lang="en-US" smtClean="0"/>
              <a:t>23/04/15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A1F4-D2DC-454F-B929-3FFB0C3D9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6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36C8-9E59-1448-9BAA-352EBEBAB783}" type="datetimeFigureOut">
              <a:rPr lang="en-US" smtClean="0"/>
              <a:t>23/04/15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A1F4-D2DC-454F-B929-3FFB0C3D9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36C8-9E59-1448-9BAA-352EBEBAB783}" type="datetimeFigureOut">
              <a:rPr lang="en-US" smtClean="0"/>
              <a:t>23/04/15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A1F4-D2DC-454F-B929-3FFB0C3D9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4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36C8-9E59-1448-9BAA-352EBEBAB783}" type="datetimeFigureOut">
              <a:rPr lang="en-US" smtClean="0"/>
              <a:t>23/04/15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A1F4-D2DC-454F-B929-3FFB0C3D9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62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36C8-9E59-1448-9BAA-352EBEBAB783}" type="datetimeFigureOut">
              <a:rPr lang="en-US" smtClean="0"/>
              <a:t>23/04/15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A1F4-D2DC-454F-B929-3FFB0C3D9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59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36C8-9E59-1448-9BAA-352EBEBAB783}" type="datetimeFigureOut">
              <a:rPr lang="en-US" smtClean="0"/>
              <a:t>23/04/15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A1F4-D2DC-454F-B929-3FFB0C3D9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60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36C8-9E59-1448-9BAA-352EBEBAB783}" type="datetimeFigureOut">
              <a:rPr lang="en-US" smtClean="0"/>
              <a:t>23/04/15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A1F4-D2DC-454F-B929-3FFB0C3D9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349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36C8-9E59-1448-9BAA-352EBEBAB783}" type="datetimeFigureOut">
              <a:rPr lang="en-US" smtClean="0"/>
              <a:t>23/04/15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A1F4-D2DC-454F-B929-3FFB0C3D9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41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36C8-9E59-1448-9BAA-352EBEBAB783}" type="datetimeFigureOut">
              <a:rPr lang="en-US" smtClean="0"/>
              <a:t>23/04/15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A1F4-D2DC-454F-B929-3FFB0C3D9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2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36C8-9E59-1448-9BAA-352EBEBAB783}" type="datetimeFigureOut">
              <a:rPr lang="en-US" smtClean="0"/>
              <a:t>23/04/15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A1F4-D2DC-454F-B929-3FFB0C3D9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22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F36C8-9E59-1448-9BAA-352EBEBAB783}" type="datetimeFigureOut">
              <a:rPr lang="en-US" smtClean="0"/>
              <a:t>23/04/15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DA1F4-D2DC-454F-B929-3FFB0C3D9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3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jolts.net" TargetMode="External"/><Relationship Id="rId4" Type="http://schemas.openxmlformats.org/officeDocument/2006/relationships/hyperlink" Target="http://www.actionresearch.net/writings/jack/sallycartwrightmastereducatorjw140415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ctionresearch.net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ctionresearch.net" TargetMode="External"/><Relationship Id="rId3" Type="http://schemas.openxmlformats.org/officeDocument/2006/relationships/hyperlink" Target="http://ejolts.ne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ctionresearch.net/writings/mastermod.s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ctionresearch.net/writings/jack/jwmh151114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ctionresearch.net/writings/jack/jwarplan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4626"/>
            <a:ext cx="7772400" cy="2603500"/>
          </a:xfrm>
        </p:spPr>
        <p:txBody>
          <a:bodyPr>
            <a:normAutofit/>
          </a:bodyPr>
          <a:lstStyle/>
          <a:p>
            <a:r>
              <a:rPr lang="en-US" b="1" dirty="0"/>
              <a:t>Improving Schools With Action and Living Theory </a:t>
            </a:r>
            <a:r>
              <a:rPr lang="en-US" b="1" dirty="0" smtClean="0"/>
              <a:t>Research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Jack Whitehead, University of </a:t>
            </a:r>
            <a:r>
              <a:rPr lang="en-US" b="1" dirty="0" err="1"/>
              <a:t>Cumbria</a:t>
            </a:r>
            <a:r>
              <a:rPr lang="en-US" b="1" dirty="0"/>
              <a:t>, UK.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1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 living-educational-theory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 living-educational-theory </a:t>
            </a:r>
            <a:r>
              <a:rPr lang="en-US" dirty="0"/>
              <a:t>is an individual’s explanation of their educational influence in their own learning, in the learning of others and in the learning of the social formations within which the practice takes place.</a:t>
            </a:r>
            <a:endParaRPr lang="en-GB" sz="5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217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0"/>
            <a:ext cx="8229600" cy="193675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Spreading </a:t>
            </a:r>
            <a:r>
              <a:rPr lang="en-US" sz="3600" b="1" dirty="0"/>
              <a:t>the influence </a:t>
            </a:r>
            <a:r>
              <a:rPr lang="en-US" sz="3600" b="1" dirty="0" smtClean="0"/>
              <a:t>of Action and </a:t>
            </a:r>
            <a:r>
              <a:rPr lang="en-US" sz="3600" b="1" dirty="0"/>
              <a:t>Living Theory research with digital communications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 </a:t>
            </a:r>
          </a:p>
          <a:p>
            <a:r>
              <a:rPr lang="en-GB" dirty="0" smtClean="0"/>
              <a:t>ACTION AND LIVING THEORY </a:t>
            </a:r>
            <a:r>
              <a:rPr lang="en-GB" dirty="0" smtClean="0"/>
              <a:t>RESEARCH</a:t>
            </a:r>
            <a:endParaRPr lang="en-US" b="1" u="sng" dirty="0">
              <a:hlinkClick r:id="rId2"/>
            </a:endParaRPr>
          </a:p>
          <a:p>
            <a:r>
              <a:rPr lang="en-US" b="1" u="sng" dirty="0" smtClean="0">
                <a:hlinkClick r:id="rId2"/>
              </a:rPr>
              <a:t>http</a:t>
            </a:r>
            <a:r>
              <a:rPr lang="en-US" b="1" u="sng" dirty="0">
                <a:hlinkClick r:id="rId2"/>
              </a:rPr>
              <a:t>://www.actionresearch.net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 smtClean="0"/>
              <a:t>EDUCATIONAL JOURNAL OF LIVING </a:t>
            </a:r>
            <a:r>
              <a:rPr lang="en-GB" dirty="0" smtClean="0"/>
              <a:t>THEORIES</a:t>
            </a:r>
            <a:endParaRPr lang="en-GB" dirty="0" smtClean="0"/>
          </a:p>
          <a:p>
            <a:r>
              <a:rPr lang="en-US" b="1" u="sng" dirty="0">
                <a:hlinkClick r:id="rId3"/>
              </a:rPr>
              <a:t>http://ejolts.net</a:t>
            </a:r>
            <a:r>
              <a:rPr lang="en-US" b="1" dirty="0"/>
              <a:t> </a:t>
            </a:r>
            <a:endParaRPr lang="en-US" b="1" dirty="0" smtClean="0"/>
          </a:p>
          <a:p>
            <a:r>
              <a:rPr lang="en-US" b="1" dirty="0" smtClean="0"/>
              <a:t>See Sally Cartwright’s contributions at:</a:t>
            </a:r>
          </a:p>
          <a:p>
            <a:r>
              <a:rPr lang="en-US" b="1" dirty="0">
                <a:hlinkClick r:id="rId4"/>
              </a:rPr>
              <a:t>http://</a:t>
            </a:r>
            <a:r>
              <a:rPr lang="en-US" b="1" dirty="0" err="1">
                <a:hlinkClick r:id="rId4"/>
              </a:rPr>
              <a:t>www.actionresearch.net</a:t>
            </a:r>
            <a:r>
              <a:rPr lang="en-US" b="1" dirty="0">
                <a:hlinkClick r:id="rId4"/>
              </a:rPr>
              <a:t>/writings/jack/sallycartwrightmastereducatorjw140415.pdf</a:t>
            </a:r>
            <a:endParaRPr lang="en-US" b="1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5127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86848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Supporting the Creation of Master Educators of Cyprus with Living </a:t>
            </a:r>
            <a:r>
              <a:rPr lang="en-US" b="1" dirty="0" smtClean="0"/>
              <a:t>Theories </a:t>
            </a:r>
            <a:r>
              <a:rPr lang="en-US" b="1" dirty="0"/>
              <a:t>and Action Research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5375"/>
            <a:ext cx="8229600" cy="376078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Creating networks of support inside and outside schools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Gaining Accreditation for your living-educational-theories.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740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Ideas Concerning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/>
              <a:t>i</a:t>
            </a:r>
            <a:r>
              <a:rPr lang="en-GB" dirty="0"/>
              <a:t>) Your present context of continuing professional development </a:t>
            </a:r>
          </a:p>
          <a:p>
            <a:r>
              <a:rPr lang="en-GB" dirty="0"/>
              <a:t>ii) Creating Master Educators of Cyprus using:</a:t>
            </a:r>
          </a:p>
          <a:p>
            <a:pPr marL="457200" lvl="1" indent="0">
              <a:buNone/>
            </a:pPr>
            <a:r>
              <a:rPr lang="en-GB" dirty="0" smtClean="0"/>
              <a:t>	a) </a:t>
            </a:r>
            <a:r>
              <a:rPr lang="en-GB" dirty="0"/>
              <a:t>Action Research</a:t>
            </a:r>
          </a:p>
          <a:p>
            <a:pPr marL="914400" lvl="2" indent="0">
              <a:buNone/>
            </a:pPr>
            <a:r>
              <a:rPr lang="en-GB" sz="3200" dirty="0"/>
              <a:t>b) Living Theory research and living-theories</a:t>
            </a:r>
          </a:p>
          <a:p>
            <a:r>
              <a:rPr lang="en-US" dirty="0"/>
              <a:t>iii) Spreading the influence of Living Theory research with digital communications and multi-media narratives and evidence from </a:t>
            </a:r>
            <a:r>
              <a:rPr lang="en-US" u="sng" dirty="0">
                <a:hlinkClick r:id="rId2"/>
              </a:rPr>
              <a:t>http://www.actionresearch.net</a:t>
            </a:r>
            <a:r>
              <a:rPr lang="en-US" dirty="0"/>
              <a:t>  and </a:t>
            </a:r>
            <a:r>
              <a:rPr lang="en-US" u="sng" dirty="0">
                <a:hlinkClick r:id="rId3"/>
              </a:rPr>
              <a:t>http://ejolts.net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iv) Supporting the Creation of Master Educators of Cyprus with Living Theory Research and Action Research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13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Your present context of continuing professional development (A)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general, current in-service training provision in Cyprus is mainly informal, individual and voluntary and has not evolved into structured practices. (p.4</a:t>
            </a:r>
            <a:r>
              <a:rPr lang="en-US" dirty="0" smtClean="0"/>
              <a:t>)</a:t>
            </a:r>
          </a:p>
          <a:p>
            <a:endParaRPr lang="en-GB" dirty="0"/>
          </a:p>
          <a:p>
            <a:r>
              <a:rPr lang="en-US" dirty="0" err="1"/>
              <a:t>Yiasemina</a:t>
            </a:r>
            <a:r>
              <a:rPr lang="en-US" dirty="0"/>
              <a:t> </a:t>
            </a:r>
            <a:r>
              <a:rPr lang="en-US" dirty="0" err="1" smtClean="0"/>
              <a:t>Karagiorgi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Loizos</a:t>
            </a:r>
            <a:r>
              <a:rPr lang="en-US" dirty="0"/>
              <a:t> </a:t>
            </a:r>
            <a:r>
              <a:rPr lang="en-US" dirty="0" err="1" smtClean="0"/>
              <a:t>Symeou</a:t>
            </a:r>
            <a:r>
              <a:rPr lang="en-US" dirty="0"/>
              <a:t> </a:t>
            </a:r>
            <a:r>
              <a:rPr lang="en-US" dirty="0" smtClean="0"/>
              <a:t>(2006)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243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Your present context of continuing professional development (B)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present I believe that you are in a period of educational reform with developments in teacher training involving a shift to school-based professional development with </a:t>
            </a:r>
            <a:r>
              <a:rPr lang="en-US" dirty="0" err="1"/>
              <a:t>Headteachers</a:t>
            </a:r>
            <a:r>
              <a:rPr lang="en-US" dirty="0"/>
              <a:t> increasingly involved in self-evaluation projects. </a:t>
            </a:r>
          </a:p>
        </p:txBody>
      </p:sp>
    </p:spTree>
    <p:extLst>
      <p:ext uri="{BB962C8B-B14F-4D97-AF65-F5344CB8AC3E}">
        <p14:creationId xmlns:p14="http://schemas.microsoft.com/office/powerpoint/2010/main" val="1947422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Master Educators of Cyprus A)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think that I am right in claiming that </a:t>
            </a:r>
            <a:r>
              <a:rPr lang="en-US" dirty="0" smtClean="0"/>
              <a:t>at present your </a:t>
            </a:r>
            <a:r>
              <a:rPr lang="en-US" dirty="0"/>
              <a:t>embodied knowledge as Master and Doctor Educators is </a:t>
            </a:r>
            <a:r>
              <a:rPr lang="en-US" dirty="0" smtClean="0"/>
              <a:t>not yet </a:t>
            </a:r>
            <a:r>
              <a:rPr lang="en-US" dirty="0"/>
              <a:t>recognized within the accrediting and regulatory bodies of Cyprus.</a:t>
            </a:r>
            <a:r>
              <a:rPr lang="en-GB" dirty="0" smtClean="0">
                <a:effectLst/>
              </a:rPr>
              <a:t> By your embodied knowledge I mean the professional knowledge that you express in your everyday practices as educators.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868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Master Educators of Cyprus B)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5100" dirty="0"/>
              <a:t>S</a:t>
            </a:r>
            <a:r>
              <a:rPr lang="en-US" sz="5100" dirty="0" smtClean="0"/>
              <a:t>howing </a:t>
            </a:r>
            <a:r>
              <a:rPr lang="en-US" sz="5100" dirty="0"/>
              <a:t>how other educators have received their masters and doctoral degrees from a range of different universities for such enquiries. These resources are at</a:t>
            </a:r>
            <a:r>
              <a:rPr lang="en-US" sz="5100" dirty="0" smtClean="0"/>
              <a:t>:</a:t>
            </a:r>
            <a:endParaRPr lang="en-GB" sz="5100" dirty="0"/>
          </a:p>
          <a:p>
            <a:endParaRPr lang="en-US" sz="5100" u="sng" dirty="0" smtClean="0">
              <a:hlinkClick r:id="rId2"/>
            </a:endParaRPr>
          </a:p>
          <a:p>
            <a:r>
              <a:rPr lang="en-US" sz="5100" u="sng" dirty="0" smtClean="0">
                <a:hlinkClick r:id="rId2"/>
              </a:rPr>
              <a:t>http</a:t>
            </a:r>
            <a:r>
              <a:rPr lang="en-US" sz="5100" u="sng" dirty="0">
                <a:hlinkClick r:id="rId2"/>
              </a:rPr>
              <a:t>://www.actionresearch.net/writings/</a:t>
            </a:r>
            <a:r>
              <a:rPr lang="en-US" sz="5100" u="sng" dirty="0" smtClean="0">
                <a:hlinkClick r:id="rId2"/>
              </a:rPr>
              <a:t>mastermod.shtml</a:t>
            </a:r>
            <a:endParaRPr lang="en-US" sz="5100" u="sng" dirty="0" smtClean="0"/>
          </a:p>
          <a:p>
            <a:pPr marL="0" indent="0">
              <a:buNone/>
            </a:pPr>
            <a:endParaRPr lang="en-GB" sz="5100" dirty="0"/>
          </a:p>
          <a:p>
            <a:r>
              <a:rPr lang="en-US" sz="5100" dirty="0"/>
              <a:t>It is </a:t>
            </a:r>
            <a:r>
              <a:rPr lang="en-US" sz="5100" dirty="0" smtClean="0"/>
              <a:t>difficult but not impossible for </a:t>
            </a:r>
            <a:r>
              <a:rPr lang="en-US" sz="5100" dirty="0"/>
              <a:t>an individual, working as an independent and autonomous educator to achieve these outcomes. </a:t>
            </a:r>
            <a:endParaRPr lang="en-US" sz="5100" dirty="0" smtClean="0"/>
          </a:p>
          <a:p>
            <a:endParaRPr lang="en-US" sz="5100" dirty="0" smtClean="0"/>
          </a:p>
          <a:p>
            <a:endParaRPr lang="en-US" sz="5100" dirty="0" smtClean="0"/>
          </a:p>
          <a:p>
            <a:endParaRPr lang="en-US" sz="5100" dirty="0"/>
          </a:p>
        </p:txBody>
      </p:sp>
    </p:spTree>
    <p:extLst>
      <p:ext uri="{BB962C8B-B14F-4D97-AF65-F5344CB8AC3E}">
        <p14:creationId xmlns:p14="http://schemas.microsoft.com/office/powerpoint/2010/main" val="165268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Master Educators </a:t>
            </a:r>
            <a:r>
              <a:rPr lang="en-US" b="1" dirty="0"/>
              <a:t>of </a:t>
            </a:r>
            <a:r>
              <a:rPr lang="en-US" b="1" dirty="0" smtClean="0"/>
              <a:t>Cyprus</a:t>
            </a:r>
            <a:r>
              <a:rPr lang="en-US" b="1" baseline="0" dirty="0" smtClean="0"/>
              <a:t> 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Jack </a:t>
            </a:r>
            <a:r>
              <a:rPr lang="en-US" dirty="0"/>
              <a:t>Whitehead and Marie </a:t>
            </a:r>
            <a:r>
              <a:rPr lang="en-US" dirty="0" err="1"/>
              <a:t>Huxtable</a:t>
            </a:r>
            <a:r>
              <a:rPr lang="en-US" dirty="0"/>
              <a:t> (2014) ‘Creating a Profession of Educators with the living-theories of Master and Doctor Educators.’ </a:t>
            </a:r>
            <a:endParaRPr lang="en-GB" dirty="0"/>
          </a:p>
          <a:p>
            <a:r>
              <a:rPr lang="en-US" sz="2000" u="sng" dirty="0" smtClean="0">
                <a:hlinkClick r:id="rId2"/>
              </a:rPr>
              <a:t>http</a:t>
            </a:r>
            <a:r>
              <a:rPr lang="en-US" sz="2000" u="sng" dirty="0">
                <a:hlinkClick r:id="rId2"/>
              </a:rPr>
              <a:t>://www.actionresearch.net/writings</a:t>
            </a:r>
            <a:r>
              <a:rPr lang="en-US" sz="2000" u="sng" dirty="0" smtClean="0">
                <a:hlinkClick r:id="rId2"/>
              </a:rPr>
              <a:t>/jack/jwmh151114</a:t>
            </a:r>
            <a:r>
              <a:rPr lang="en-US" sz="2000" u="sng" dirty="0">
                <a:hlinkClick r:id="rId2"/>
              </a:rPr>
              <a:t>.</a:t>
            </a:r>
            <a:r>
              <a:rPr lang="en-US" sz="2000" u="sng" dirty="0" smtClean="0">
                <a:hlinkClick r:id="rId2"/>
              </a:rPr>
              <a:t>pdf</a:t>
            </a:r>
            <a:endParaRPr lang="en-US" sz="2000" u="sng" dirty="0" smtClean="0"/>
          </a:p>
          <a:p>
            <a:pPr marL="0" indent="0">
              <a:buNone/>
            </a:pPr>
            <a:endParaRPr lang="en-GB" sz="2000" dirty="0"/>
          </a:p>
          <a:p>
            <a:r>
              <a:rPr lang="en-US" dirty="0"/>
              <a:t> </a:t>
            </a:r>
            <a:r>
              <a:rPr lang="en-US" dirty="0" smtClean="0"/>
              <a:t>See Issues of Gifted Education International December 2013 and January 2016. 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30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Action Research</a:t>
            </a:r>
            <a:br>
              <a:rPr lang="en-US" b="1" dirty="0" smtClean="0"/>
            </a:br>
            <a:r>
              <a:rPr lang="en-US" sz="2000" b="1" dirty="0" smtClean="0">
                <a:hlinkClick r:id="rId2"/>
              </a:rPr>
              <a:t>http://www.actionresearch.net/writings/jack/jwarplan.pdf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Action Research is a systematic way of improving practice and generating knowledge with action reflection cycles of:</a:t>
            </a:r>
          </a:p>
          <a:p>
            <a:r>
              <a:rPr lang="en-US" dirty="0" smtClean="0"/>
              <a:t>Expressing concerns</a:t>
            </a:r>
          </a:p>
          <a:p>
            <a:r>
              <a:rPr lang="en-US" dirty="0" smtClean="0"/>
              <a:t>Imagining possible improvements</a:t>
            </a:r>
          </a:p>
          <a:p>
            <a:r>
              <a:rPr lang="en-US" dirty="0" smtClean="0"/>
              <a:t>Acting</a:t>
            </a:r>
          </a:p>
          <a:p>
            <a:r>
              <a:rPr lang="en-US" dirty="0" smtClean="0"/>
              <a:t>Evaluating</a:t>
            </a:r>
          </a:p>
          <a:p>
            <a:r>
              <a:rPr lang="en-US" dirty="0" smtClean="0"/>
              <a:t>Modifying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112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Living Theory research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is distinguished by:</a:t>
            </a:r>
          </a:p>
          <a:p>
            <a:r>
              <a:rPr lang="en-US" dirty="0" smtClean="0"/>
              <a:t>Questions of the kind, ‘How do I improve what I am doing?’</a:t>
            </a:r>
          </a:p>
          <a:p>
            <a:r>
              <a:rPr lang="en-US" dirty="0" smtClean="0"/>
              <a:t>Individuals explaining </a:t>
            </a:r>
            <a:r>
              <a:rPr lang="en-US" smtClean="0"/>
              <a:t>and judging </a:t>
            </a:r>
            <a:r>
              <a:rPr lang="en-US" dirty="0" smtClean="0"/>
              <a:t>their educational influence in terms of their ontological and relational values.</a:t>
            </a:r>
          </a:p>
          <a:p>
            <a:r>
              <a:rPr lang="en-US" dirty="0" smtClean="0"/>
              <a:t>Validating their explanations in terms of comprehensibility, evidence, normative background and authenticity.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70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499</Words>
  <Application>Microsoft Macintosh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Improving Schools With Action and Living Theory Research </vt:lpstr>
      <vt:lpstr>Ideas Concerning</vt:lpstr>
      <vt:lpstr>Your present context of continuing professional development (A)</vt:lpstr>
      <vt:lpstr>Your present context of continuing professional development (B)</vt:lpstr>
      <vt:lpstr>Master Educators of Cyprus A)</vt:lpstr>
      <vt:lpstr>Master Educators of Cyprus B)</vt:lpstr>
      <vt:lpstr>Master Educators of Cyprus C)</vt:lpstr>
      <vt:lpstr>Action Research http://www.actionresearch.net/writings/jack/jwarplan.pdf</vt:lpstr>
      <vt:lpstr>Living Theory research</vt:lpstr>
      <vt:lpstr>A living-educational-theory</vt:lpstr>
      <vt:lpstr> Spreading the influence of Action and Living Theory research with digital communications  </vt:lpstr>
      <vt:lpstr>Supporting the Creation of Master Educators of Cyprus with Living Theories and Action Research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Schools With Action and Living Theory Research: Living global citizenship </dc:title>
  <dc:creator>Jack Whitehead</dc:creator>
  <cp:lastModifiedBy>Jack Whitehead</cp:lastModifiedBy>
  <cp:revision>21</cp:revision>
  <dcterms:created xsi:type="dcterms:W3CDTF">2015-04-07T12:41:14Z</dcterms:created>
  <dcterms:modified xsi:type="dcterms:W3CDTF">2015-04-23T15:47:42Z</dcterms:modified>
</cp:coreProperties>
</file>