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6" r:id="rId4"/>
    <p:sldId id="257" r:id="rId5"/>
    <p:sldId id="258" r:id="rId6"/>
    <p:sldId id="259" r:id="rId7"/>
    <p:sldId id="260"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3284"/>
  </p:normalViewPr>
  <p:slideViewPr>
    <p:cSldViewPr snapToGrid="0" snapToObjects="1">
      <p:cViewPr varScale="1">
        <p:scale>
          <a:sx n="62" d="100"/>
          <a:sy n="62"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CC60-C30E-3043-8DC6-B0EB06266A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BD3AF0-0022-AC4D-8A01-81782B227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695AFE-1DE9-C84D-A174-145B7E4C4CBE}"/>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92AF81B9-9659-364A-9893-5F85D059C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B5459-C4EE-FD4B-AFBD-E375CC1A62B6}"/>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128662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1FFE-8007-1C43-84A9-201C0D977D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1DB9FF-C045-D843-85AF-00D9840562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EE4F4-6C14-2648-8F51-58D57803702A}"/>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6AD93F35-4F82-684A-9829-22F60DB4C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06B60-23D2-124D-851C-035D77BBE8F8}"/>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331189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E25A72-ACA1-B14D-B988-F388176C75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71426E-AD6A-1941-BF89-758DD46FAF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3B49D-728E-C44A-8567-F1DA76AE9209}"/>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A2B4CDCB-A443-454F-9D3C-0BF5569FE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A1AAC-22C6-614A-9EFA-A8C6C7799254}"/>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422276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78717-2AB6-4447-9C5B-95FA137CC5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68985D-D856-6640-974A-5C33385863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A942B-6674-7548-A3C2-4D6D2789CFC0}"/>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3F1CE931-A127-F64E-B28D-C346E7CE9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AA172-3CFF-4B4D-A875-63760E54DB64}"/>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152621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AADC1-26D4-B64A-81CB-79B5C54C72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CC140-D39F-EA43-8E3F-3E13D1F80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97F591-AE98-EE4C-B71F-C1C893DF8104}"/>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8AAEDB18-D45D-8346-B6DA-A1FE2F7E7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CCE1B-895F-0744-9CC1-802FE20BCD1C}"/>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310679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7524E-6BB3-4F48-9871-E3B487648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108715-2810-6A4B-9BE0-D5EC04C26A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1A7EBC-6485-A546-A446-C34A81F949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132B9-387C-CA4B-B3E8-7292FBF5DCE2}"/>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6" name="Footer Placeholder 5">
            <a:extLst>
              <a:ext uri="{FF2B5EF4-FFF2-40B4-BE49-F238E27FC236}">
                <a16:creationId xmlns:a16="http://schemas.microsoft.com/office/drawing/2014/main" id="{51A0B41A-CF3F-4144-B27F-54DD8A8BC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B3D83-6088-D540-916B-5205A1B2A2DA}"/>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316567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42FC-8CC0-BD44-8FA7-8528DDCFE4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2EC968-FC15-1842-BD91-D2989C52A9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42DBC0-EE8B-A946-8172-178A4CE954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E9557F-779C-AF43-BE62-12F40998D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B1B7E6-2A6D-B34C-BCA6-35EB6F2B45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E2F9AE-01B7-ED42-8D6C-8D49076D3A27}"/>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8" name="Footer Placeholder 7">
            <a:extLst>
              <a:ext uri="{FF2B5EF4-FFF2-40B4-BE49-F238E27FC236}">
                <a16:creationId xmlns:a16="http://schemas.microsoft.com/office/drawing/2014/main" id="{1E9C53F2-9887-6541-B9A6-FA236B1A9D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C200B9-0014-7241-8616-92FB04A0A085}"/>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150929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3966-AD06-3D40-8F37-734E74980F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E6560E-C386-2E4F-8CBB-F71C98B8F2AD}"/>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4" name="Footer Placeholder 3">
            <a:extLst>
              <a:ext uri="{FF2B5EF4-FFF2-40B4-BE49-F238E27FC236}">
                <a16:creationId xmlns:a16="http://schemas.microsoft.com/office/drawing/2014/main" id="{858B9842-AEF5-E340-A0CB-D9A3798DAF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6F4027-39A5-F14E-8C9A-698162D00606}"/>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4244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DAC1-22FC-2443-9987-BAC2FF1123EC}"/>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3" name="Footer Placeholder 2">
            <a:extLst>
              <a:ext uri="{FF2B5EF4-FFF2-40B4-BE49-F238E27FC236}">
                <a16:creationId xmlns:a16="http://schemas.microsoft.com/office/drawing/2014/main" id="{BB37FBD6-D9CF-3242-BBA7-2810342EC9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585A7A-2A43-2146-8F05-A22C64831175}"/>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335375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1CD6-74E5-794B-A254-D6592FEA4F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9C4AA2-418A-0A4E-99A0-A09512A315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67B4C1-20DB-0040-9A43-786E34399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CCF16E-C3D8-9F48-8C18-BACDE2F92AC6}"/>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6" name="Footer Placeholder 5">
            <a:extLst>
              <a:ext uri="{FF2B5EF4-FFF2-40B4-BE49-F238E27FC236}">
                <a16:creationId xmlns:a16="http://schemas.microsoft.com/office/drawing/2014/main" id="{B83AC094-20D0-4F49-8A0F-58542FBE20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83EFF-975D-F349-87C7-C7B515CF1387}"/>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45437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BF85-14CE-2B42-B8B1-68242F06C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0D4B4-3297-CF4C-8F43-B9723C464E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266D3D-E761-5D46-85F3-024FEB133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09A21B-ECE3-F944-89D1-8A3DFF871741}"/>
              </a:ext>
            </a:extLst>
          </p:cNvPr>
          <p:cNvSpPr>
            <a:spLocks noGrp="1"/>
          </p:cNvSpPr>
          <p:nvPr>
            <p:ph type="dt" sz="half" idx="10"/>
          </p:nvPr>
        </p:nvSpPr>
        <p:spPr/>
        <p:txBody>
          <a:bodyPr/>
          <a:lstStyle/>
          <a:p>
            <a:fld id="{DDEFF9E1-B564-C54F-AADA-26A92EFD739C}" type="datetimeFigureOut">
              <a:rPr lang="en-US" smtClean="0"/>
              <a:t>6/17/18</a:t>
            </a:fld>
            <a:endParaRPr lang="en-US"/>
          </a:p>
        </p:txBody>
      </p:sp>
      <p:sp>
        <p:nvSpPr>
          <p:cNvPr id="6" name="Footer Placeholder 5">
            <a:extLst>
              <a:ext uri="{FF2B5EF4-FFF2-40B4-BE49-F238E27FC236}">
                <a16:creationId xmlns:a16="http://schemas.microsoft.com/office/drawing/2014/main" id="{AEBCF393-2BEC-E847-8F0A-F33EC0219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F788F-6834-2D4D-9B23-18DEEB588421}"/>
              </a:ext>
            </a:extLst>
          </p:cNvPr>
          <p:cNvSpPr>
            <a:spLocks noGrp="1"/>
          </p:cNvSpPr>
          <p:nvPr>
            <p:ph type="sldNum" sz="quarter" idx="12"/>
          </p:nvPr>
        </p:nvSpPr>
        <p:spPr/>
        <p:txBody>
          <a:bodyPr/>
          <a:lstStyle/>
          <a:p>
            <a:fld id="{E9425CA5-44F8-A441-B792-33D63E392C85}" type="slidenum">
              <a:rPr lang="en-US" smtClean="0"/>
              <a:t>‹#›</a:t>
            </a:fld>
            <a:endParaRPr lang="en-US"/>
          </a:p>
        </p:txBody>
      </p:sp>
    </p:spTree>
    <p:extLst>
      <p:ext uri="{BB962C8B-B14F-4D97-AF65-F5344CB8AC3E}">
        <p14:creationId xmlns:p14="http://schemas.microsoft.com/office/powerpoint/2010/main" val="289201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C4481-7F9D-3E49-B266-AF0C828F5A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219286-806F-3E47-9C5C-BCADEF50A2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F9D2D-802A-9248-B2C7-DB7C74A0C2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FF9E1-B564-C54F-AADA-26A92EFD739C}" type="datetimeFigureOut">
              <a:rPr lang="en-US" smtClean="0"/>
              <a:t>6/17/18</a:t>
            </a:fld>
            <a:endParaRPr lang="en-US"/>
          </a:p>
        </p:txBody>
      </p:sp>
      <p:sp>
        <p:nvSpPr>
          <p:cNvPr id="5" name="Footer Placeholder 4">
            <a:extLst>
              <a:ext uri="{FF2B5EF4-FFF2-40B4-BE49-F238E27FC236}">
                <a16:creationId xmlns:a16="http://schemas.microsoft.com/office/drawing/2014/main" id="{DCE2E4C1-025F-7F4B-8DE6-3C1AF1577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C6B625-8FC6-4D45-B062-4ACFF9622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25CA5-44F8-A441-B792-33D63E392C85}" type="slidenum">
              <a:rPr lang="en-US" smtClean="0"/>
              <a:t>‹#›</a:t>
            </a:fld>
            <a:endParaRPr lang="en-US"/>
          </a:p>
        </p:txBody>
      </p:sp>
    </p:spTree>
    <p:extLst>
      <p:ext uri="{BB962C8B-B14F-4D97-AF65-F5344CB8AC3E}">
        <p14:creationId xmlns:p14="http://schemas.microsoft.com/office/powerpoint/2010/main" val="3407529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jolts.net/archive" TargetMode="External"/><Relationship Id="rId2" Type="http://schemas.openxmlformats.org/officeDocument/2006/relationships/hyperlink" Target="http://ejolt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ctionresearch.net/writings/posters/homepage020617.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jolts.net/node/82" TargetMode="External"/><Relationship Id="rId2" Type="http://schemas.openxmlformats.org/officeDocument/2006/relationships/hyperlink" Target="http://www.actionresearch.net/writings/tuesdayma/joymounterull.pdf" TargetMode="External"/><Relationship Id="rId1" Type="http://schemas.openxmlformats.org/officeDocument/2006/relationships/slideLayout" Target="../slideLayouts/slideLayout2.xml"/><Relationship Id="rId5" Type="http://schemas.openxmlformats.org/officeDocument/2006/relationships/hyperlink" Target="http://www.actionresearch.net/writings/CS4.htm" TargetMode="External"/><Relationship Id="rId4" Type="http://schemas.openxmlformats.org/officeDocument/2006/relationships/hyperlink" Target="http://www.actionresearch.net/writings/tuesdayma/scgandtnov08.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actionresearch.net/living/living.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ctionresearch.net/living/living.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jolts.net/node/28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8B0B-2844-5246-A110-C5955A95FE72}"/>
              </a:ext>
            </a:extLst>
          </p:cNvPr>
          <p:cNvSpPr>
            <a:spLocks noGrp="1"/>
          </p:cNvSpPr>
          <p:nvPr>
            <p:ph type="ctrTitle"/>
          </p:nvPr>
        </p:nvSpPr>
        <p:spPr>
          <a:xfrm>
            <a:off x="1524000" y="1122363"/>
            <a:ext cx="9144000" cy="2639146"/>
          </a:xfrm>
        </p:spPr>
        <p:txBody>
          <a:bodyPr>
            <a:normAutofit/>
          </a:bodyPr>
          <a:lstStyle/>
          <a:p>
            <a:r>
              <a:rPr lang="en-GB" sz="3100" b="1" dirty="0"/>
              <a:t>The Action Learning, Action Research Experiences of Professionals.</a:t>
            </a:r>
            <a:br>
              <a:rPr lang="en-GB" sz="3100" dirty="0"/>
            </a:br>
            <a:br>
              <a:rPr lang="en-GB" sz="3100" dirty="0"/>
            </a:br>
            <a:r>
              <a:rPr lang="en-GB" sz="3100" b="1" dirty="0"/>
              <a:t>Jack Whitehead, University of Cumbria, UK</a:t>
            </a:r>
            <a:br>
              <a:rPr lang="en-GB" dirty="0"/>
            </a:br>
            <a:endParaRPr lang="en-US" dirty="0"/>
          </a:p>
        </p:txBody>
      </p:sp>
      <p:sp>
        <p:nvSpPr>
          <p:cNvPr id="3" name="Subtitle 2">
            <a:extLst>
              <a:ext uri="{FF2B5EF4-FFF2-40B4-BE49-F238E27FC236}">
                <a16:creationId xmlns:a16="http://schemas.microsoft.com/office/drawing/2014/main" id="{30A03306-38AB-AE44-B580-B75EF18574D7}"/>
              </a:ext>
            </a:extLst>
          </p:cNvPr>
          <p:cNvSpPr>
            <a:spLocks noGrp="1"/>
          </p:cNvSpPr>
          <p:nvPr>
            <p:ph type="subTitle" idx="1"/>
          </p:nvPr>
        </p:nvSpPr>
        <p:spPr>
          <a:xfrm>
            <a:off x="1524000" y="3602037"/>
            <a:ext cx="9144000" cy="2424689"/>
          </a:xfrm>
        </p:spPr>
        <p:txBody>
          <a:bodyPr/>
          <a:lstStyle/>
          <a:p>
            <a:r>
              <a:rPr lang="en-GB" b="1" dirty="0"/>
              <a:t>Keynote presentation to the 10</a:t>
            </a:r>
            <a:r>
              <a:rPr lang="en-GB" b="1" baseline="30000" dirty="0"/>
              <a:t>th</a:t>
            </a:r>
            <a:r>
              <a:rPr lang="en-GB" b="1" dirty="0"/>
              <a:t> World Congress of the Action Learning Action Research Association on ‘The Action Learning and Action Research Legacy for Transforming Social Change: Individuals, Professionals, and Communities’ Developments, Organizational Advancements, and Global Initiatives’, 18 June 2018 in Norwich University, Vermont, USA.</a:t>
            </a:r>
            <a:endParaRPr lang="en-GB" dirty="0"/>
          </a:p>
          <a:p>
            <a:endParaRPr lang="en-US" dirty="0"/>
          </a:p>
        </p:txBody>
      </p:sp>
    </p:spTree>
    <p:extLst>
      <p:ext uri="{BB962C8B-B14F-4D97-AF65-F5344CB8AC3E}">
        <p14:creationId xmlns:p14="http://schemas.microsoft.com/office/powerpoint/2010/main" val="109544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E354-C654-5A4E-893A-FD9460D540E2}"/>
              </a:ext>
            </a:extLst>
          </p:cNvPr>
          <p:cNvSpPr>
            <a:spLocks noGrp="1"/>
          </p:cNvSpPr>
          <p:nvPr>
            <p:ph type="title"/>
          </p:nvPr>
        </p:nvSpPr>
        <p:spPr>
          <a:xfrm>
            <a:off x="838199" y="365125"/>
            <a:ext cx="10716491" cy="6181148"/>
          </a:xfrm>
        </p:spPr>
        <p:txBody>
          <a:bodyPr>
            <a:normAutofit/>
          </a:bodyPr>
          <a:lstStyle/>
          <a:p>
            <a:pPr algn="ctr"/>
            <a:r>
              <a:rPr lang="en-GB" b="1" dirty="0">
                <a:hlinkClick r:id="rId2"/>
              </a:rPr>
              <a:t>The Educational Journal of Living Theories and transforming social change.</a:t>
            </a:r>
            <a:br>
              <a:rPr lang="en-GB" b="1" dirty="0">
                <a:hlinkClick r:id="rId2"/>
              </a:rPr>
            </a:br>
            <a:br>
              <a:rPr lang="en-GB" b="1" dirty="0">
                <a:hlinkClick r:id="rId2"/>
              </a:rPr>
            </a:br>
            <a:r>
              <a:rPr lang="en-GB" b="1" dirty="0">
                <a:hlinkClick r:id="rId3"/>
              </a:rPr>
              <a:t>Archive of EJOLTS</a:t>
            </a:r>
            <a:endParaRPr lang="en-US" dirty="0">
              <a:hlinkClick r:id="rId2"/>
            </a:endParaRPr>
          </a:p>
        </p:txBody>
      </p:sp>
    </p:spTree>
    <p:extLst>
      <p:ext uri="{BB962C8B-B14F-4D97-AF65-F5344CB8AC3E}">
        <p14:creationId xmlns:p14="http://schemas.microsoft.com/office/powerpoint/2010/main" val="408362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FE18-B124-3443-A2B5-358073396D43}"/>
              </a:ext>
            </a:extLst>
          </p:cNvPr>
          <p:cNvSpPr>
            <a:spLocks noGrp="1"/>
          </p:cNvSpPr>
          <p:nvPr>
            <p:ph type="title"/>
          </p:nvPr>
        </p:nvSpPr>
        <p:spPr>
          <a:xfrm>
            <a:off x="838200" y="365125"/>
            <a:ext cx="10515600" cy="2485651"/>
          </a:xfrm>
        </p:spPr>
        <p:txBody>
          <a:bodyPr>
            <a:normAutofit fontScale="90000"/>
          </a:bodyPr>
          <a:lstStyle/>
          <a:p>
            <a:r>
              <a:rPr lang="en-GB" b="1" dirty="0"/>
              <a:t>Accounting for ourselves in Living Theory research and living-educational-theories from the ground of our professional experience</a:t>
            </a:r>
            <a:r>
              <a:rPr lang="en-GB" dirty="0"/>
              <a:t> </a:t>
            </a:r>
            <a:r>
              <a:rPr lang="en-GB" b="1" dirty="0"/>
              <a:t>with living-posters.</a:t>
            </a:r>
            <a:br>
              <a:rPr lang="en-GB" dirty="0"/>
            </a:br>
            <a:endParaRPr lang="en-US" dirty="0"/>
          </a:p>
        </p:txBody>
      </p:sp>
      <p:sp>
        <p:nvSpPr>
          <p:cNvPr id="3" name="Content Placeholder 2">
            <a:extLst>
              <a:ext uri="{FF2B5EF4-FFF2-40B4-BE49-F238E27FC236}">
                <a16:creationId xmlns:a16="http://schemas.microsoft.com/office/drawing/2014/main" id="{583A76D9-E2F7-D94A-933B-A96B3389D8C8}"/>
              </a:ext>
            </a:extLst>
          </p:cNvPr>
          <p:cNvSpPr>
            <a:spLocks noGrp="1"/>
          </p:cNvSpPr>
          <p:nvPr>
            <p:ph idx="1"/>
          </p:nvPr>
        </p:nvSpPr>
        <p:spPr>
          <a:xfrm>
            <a:off x="838200" y="3693459"/>
            <a:ext cx="10515600" cy="2483504"/>
          </a:xfrm>
        </p:spPr>
        <p:txBody>
          <a:bodyPr>
            <a:normAutofit/>
          </a:bodyPr>
          <a:lstStyle/>
          <a:p>
            <a:r>
              <a:rPr lang="en-US" sz="3200" dirty="0">
                <a:hlinkClick r:id="rId2"/>
              </a:rPr>
              <a:t>Living-poster homepage of June 2018</a:t>
            </a:r>
            <a:endParaRPr lang="en-US" sz="3200" dirty="0"/>
          </a:p>
        </p:txBody>
      </p:sp>
    </p:spTree>
    <p:extLst>
      <p:ext uri="{BB962C8B-B14F-4D97-AF65-F5344CB8AC3E}">
        <p14:creationId xmlns:p14="http://schemas.microsoft.com/office/powerpoint/2010/main" val="7832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8E79-6B3E-5B4A-98D4-4CFD61DC2988}"/>
              </a:ext>
            </a:extLst>
          </p:cNvPr>
          <p:cNvSpPr>
            <a:spLocks noGrp="1"/>
          </p:cNvSpPr>
          <p:nvPr>
            <p:ph type="title"/>
          </p:nvPr>
        </p:nvSpPr>
        <p:spPr>
          <a:xfrm>
            <a:off x="838200" y="365125"/>
            <a:ext cx="10515600" cy="5370657"/>
          </a:xfrm>
        </p:spPr>
        <p:txBody>
          <a:bodyPr>
            <a:normAutofit/>
          </a:bodyPr>
          <a:lstStyle/>
          <a:p>
            <a:r>
              <a:rPr lang="en-US" b="1" dirty="0"/>
              <a:t>Responsibility to and for others begins with each individual accepting responsibility for the complete integrity of his or her own behavior.</a:t>
            </a:r>
            <a:br>
              <a:rPr lang="en-US" b="1" dirty="0"/>
            </a:br>
            <a:br>
              <a:rPr lang="en-US" b="1" dirty="0"/>
            </a:br>
            <a:r>
              <a:rPr lang="en-US" b="1" dirty="0"/>
              <a:t>Page 13 from Norwich University, Harmony House Publisher.</a:t>
            </a:r>
            <a:br>
              <a:rPr lang="en-US" b="1" dirty="0"/>
            </a:br>
            <a:endParaRPr lang="en-US" b="1" dirty="0"/>
          </a:p>
        </p:txBody>
      </p:sp>
    </p:spTree>
    <p:extLst>
      <p:ext uri="{BB962C8B-B14F-4D97-AF65-F5344CB8AC3E}">
        <p14:creationId xmlns:p14="http://schemas.microsoft.com/office/powerpoint/2010/main" val="111886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EC649-AB4C-3D47-8913-2FE79FB83826}"/>
              </a:ext>
            </a:extLst>
          </p:cNvPr>
          <p:cNvSpPr>
            <a:spLocks noGrp="1"/>
          </p:cNvSpPr>
          <p:nvPr>
            <p:ph idx="1"/>
          </p:nvPr>
        </p:nvSpPr>
        <p:spPr>
          <a:xfrm>
            <a:off x="838200" y="602673"/>
            <a:ext cx="10515600" cy="5574290"/>
          </a:xfrm>
        </p:spPr>
        <p:txBody>
          <a:bodyPr/>
          <a:lstStyle/>
          <a:p>
            <a:r>
              <a:rPr lang="en-GB" sz="3200" dirty="0"/>
              <a:t>I am influenced by Fyodor </a:t>
            </a:r>
            <a:r>
              <a:rPr lang="en-GB" sz="3200" dirty="0" err="1"/>
              <a:t>Vasilyuk’s</a:t>
            </a:r>
            <a:r>
              <a:rPr lang="en-GB" sz="3200" dirty="0"/>
              <a:t> (1991) ideas about ‘The energy paradigm’ in his ‘Psychology of Experiencing’</a:t>
            </a:r>
            <a:r>
              <a:rPr lang="en-GB" sz="3200" dirty="0">
                <a:effectLst/>
              </a:rPr>
              <a:t> </a:t>
            </a:r>
          </a:p>
          <a:p>
            <a:endParaRPr lang="en-GB" dirty="0">
              <a:effectLst/>
            </a:endParaRPr>
          </a:p>
          <a:p>
            <a:r>
              <a:rPr lang="en-GB" sz="3200" dirty="0"/>
              <a:t>My meaning of evidence-based practice, grounded in the AL and AR experiences of professionals, includes </a:t>
            </a:r>
            <a:r>
              <a:rPr lang="en-GB" sz="3200" dirty="0" err="1"/>
              <a:t>Biesta’s</a:t>
            </a:r>
            <a:r>
              <a:rPr lang="en-GB" sz="3200" dirty="0"/>
              <a:t> view of interrelations among research, policy, and practice that ‘keep in view education as a thoroughly moral and political practice that requires continuous democratic contestation and deliberation’ (</a:t>
            </a:r>
            <a:r>
              <a:rPr lang="en-GB" sz="3200" dirty="0" err="1"/>
              <a:t>Biesta</a:t>
            </a:r>
            <a:r>
              <a:rPr lang="en-GB" sz="3200" dirty="0"/>
              <a:t>, 2007.).</a:t>
            </a:r>
          </a:p>
          <a:p>
            <a:endParaRPr lang="en-US" dirty="0"/>
          </a:p>
        </p:txBody>
      </p:sp>
    </p:spTree>
    <p:extLst>
      <p:ext uri="{BB962C8B-B14F-4D97-AF65-F5344CB8AC3E}">
        <p14:creationId xmlns:p14="http://schemas.microsoft.com/office/powerpoint/2010/main" val="403771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CD30-BC3D-2B45-9332-3A8F793FE157}"/>
              </a:ext>
            </a:extLst>
          </p:cNvPr>
          <p:cNvSpPr>
            <a:spLocks noGrp="1"/>
          </p:cNvSpPr>
          <p:nvPr>
            <p:ph type="title"/>
          </p:nvPr>
        </p:nvSpPr>
        <p:spPr>
          <a:xfrm>
            <a:off x="757177" y="272528"/>
            <a:ext cx="10515600" cy="1162733"/>
          </a:xfrm>
        </p:spPr>
        <p:txBody>
          <a:bodyPr>
            <a:normAutofit fontScale="90000"/>
          </a:bodyPr>
          <a:lstStyle/>
          <a:p>
            <a:br>
              <a:rPr lang="en-GB" sz="3600" b="1" dirty="0"/>
            </a:br>
            <a:r>
              <a:rPr lang="en-GB" sz="3600" b="1" dirty="0"/>
              <a:t>Knowledge creation from the educational experiences of professionals</a:t>
            </a:r>
            <a:br>
              <a:rPr lang="en-GB" dirty="0"/>
            </a:br>
            <a:endParaRPr lang="en-US" dirty="0"/>
          </a:p>
        </p:txBody>
      </p:sp>
      <p:sp>
        <p:nvSpPr>
          <p:cNvPr id="3" name="Content Placeholder 2">
            <a:extLst>
              <a:ext uri="{FF2B5EF4-FFF2-40B4-BE49-F238E27FC236}">
                <a16:creationId xmlns:a16="http://schemas.microsoft.com/office/drawing/2014/main" id="{D30D9C86-F916-534A-91F3-75BC26327E12}"/>
              </a:ext>
            </a:extLst>
          </p:cNvPr>
          <p:cNvSpPr>
            <a:spLocks noGrp="1"/>
          </p:cNvSpPr>
          <p:nvPr>
            <p:ph idx="1"/>
          </p:nvPr>
        </p:nvSpPr>
        <p:spPr>
          <a:xfrm>
            <a:off x="757177" y="1435261"/>
            <a:ext cx="10515600" cy="4351338"/>
          </a:xfrm>
        </p:spPr>
        <p:txBody>
          <a:bodyPr>
            <a:normAutofit lnSpcReduction="10000"/>
          </a:bodyPr>
          <a:lstStyle/>
          <a:p>
            <a:r>
              <a:rPr lang="en-GB" dirty="0"/>
              <a:t>Joy Mounter researching with 6 year olds.</a:t>
            </a:r>
          </a:p>
          <a:p>
            <a:r>
              <a:rPr lang="en-GB" dirty="0">
                <a:hlinkClick r:id="rId2"/>
              </a:rPr>
              <a:t>http://www.actionresearch.net/writings/tuesdayma/joymounterull.pdf</a:t>
            </a:r>
            <a:endParaRPr lang="en-GB" dirty="0"/>
          </a:p>
          <a:p>
            <a:r>
              <a:rPr lang="en-GB" dirty="0" err="1"/>
              <a:t>Branko</a:t>
            </a:r>
            <a:r>
              <a:rPr lang="en-GB" dirty="0"/>
              <a:t> </a:t>
            </a:r>
            <a:r>
              <a:rPr lang="en-GB" dirty="0" err="1"/>
              <a:t>Bognar</a:t>
            </a:r>
            <a:r>
              <a:rPr lang="en-GB" dirty="0"/>
              <a:t> and Marica </a:t>
            </a:r>
            <a:r>
              <a:rPr lang="en-GB" dirty="0" err="1"/>
              <a:t>Zovko</a:t>
            </a:r>
            <a:r>
              <a:rPr lang="en-GB" dirty="0"/>
              <a:t>, researching with 10 year olds.</a:t>
            </a:r>
          </a:p>
          <a:p>
            <a:r>
              <a:rPr lang="en-GB" dirty="0">
                <a:hlinkClick r:id="rId3"/>
              </a:rPr>
              <a:t>http://ejolts.net/node/82</a:t>
            </a:r>
            <a:endParaRPr lang="en-GB" dirty="0"/>
          </a:p>
          <a:p>
            <a:r>
              <a:rPr lang="en-GB" dirty="0"/>
              <a:t>Sally Cartwright researching with 17 year olds.</a:t>
            </a:r>
          </a:p>
          <a:p>
            <a:pPr marL="0" indent="0">
              <a:buNone/>
            </a:pPr>
            <a:r>
              <a:rPr lang="en-GB" dirty="0">
                <a:hlinkClick r:id="rId4"/>
              </a:rPr>
              <a:t>http://www.actionresearch.net/writings/tuesdayma/scgandtnov08.pdf</a:t>
            </a:r>
            <a:endParaRPr lang="en-GB" dirty="0"/>
          </a:p>
          <a:p>
            <a:r>
              <a:rPr lang="en-GB" dirty="0"/>
              <a:t>Jack Whitehead researching with a doctoral students.</a:t>
            </a:r>
          </a:p>
          <a:p>
            <a:r>
              <a:rPr lang="en-US" dirty="0">
                <a:hlinkClick r:id="rId5"/>
              </a:rPr>
              <a:t>http://www.actionresearch.net/writings/CS4.htm</a:t>
            </a:r>
            <a:endParaRPr lang="en-US" dirty="0"/>
          </a:p>
        </p:txBody>
      </p:sp>
    </p:spTree>
    <p:extLst>
      <p:ext uri="{BB962C8B-B14F-4D97-AF65-F5344CB8AC3E}">
        <p14:creationId xmlns:p14="http://schemas.microsoft.com/office/powerpoint/2010/main" val="85936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FF7FF-C98F-2040-BEA8-ADC78CF1A665}"/>
              </a:ext>
            </a:extLst>
          </p:cNvPr>
          <p:cNvSpPr>
            <a:spLocks noGrp="1"/>
          </p:cNvSpPr>
          <p:nvPr>
            <p:ph type="title"/>
          </p:nvPr>
        </p:nvSpPr>
        <p:spPr/>
        <p:txBody>
          <a:bodyPr>
            <a:normAutofit fontScale="90000"/>
          </a:bodyPr>
          <a:lstStyle/>
          <a:p>
            <a:pPr algn="ctr"/>
            <a:br>
              <a:rPr lang="en-GB" sz="4000" b="1" dirty="0"/>
            </a:br>
            <a:r>
              <a:rPr lang="en-GB" sz="4000" b="1" dirty="0"/>
              <a:t>The creation of an educational epistemology for social transformation</a:t>
            </a:r>
            <a:br>
              <a:rPr lang="en-GB" dirty="0"/>
            </a:br>
            <a:endParaRPr lang="en-US" dirty="0"/>
          </a:p>
        </p:txBody>
      </p:sp>
      <p:sp>
        <p:nvSpPr>
          <p:cNvPr id="3" name="Content Placeholder 2">
            <a:extLst>
              <a:ext uri="{FF2B5EF4-FFF2-40B4-BE49-F238E27FC236}">
                <a16:creationId xmlns:a16="http://schemas.microsoft.com/office/drawing/2014/main" id="{0C8C5F7C-653B-6342-96D1-5F0872947E3D}"/>
              </a:ext>
            </a:extLst>
          </p:cNvPr>
          <p:cNvSpPr>
            <a:spLocks noGrp="1"/>
          </p:cNvSpPr>
          <p:nvPr>
            <p:ph idx="1"/>
          </p:nvPr>
        </p:nvSpPr>
        <p:spPr/>
        <p:txBody>
          <a:bodyPr>
            <a:normAutofit lnSpcReduction="10000"/>
          </a:bodyPr>
          <a:lstStyle/>
          <a:p>
            <a:r>
              <a:rPr lang="en-GB" dirty="0"/>
              <a:t>An educational epistemology is being created in the explanations (living-theories) of practitioner-researchers of their educational influences in their own learning, in the learning of others and in the learning of the social formations in which the explanations are located. The archive of living-theories at </a:t>
            </a:r>
            <a:r>
              <a:rPr lang="en-GB" u="sng" dirty="0">
                <a:hlinkClick r:id="rId2"/>
              </a:rPr>
              <a:t>http://www.actionresearch.net/living/living.shtml</a:t>
            </a:r>
            <a:endParaRPr lang="en-GB" dirty="0"/>
          </a:p>
          <a:p>
            <a:pPr marL="0" indent="0">
              <a:buNone/>
            </a:pPr>
            <a:r>
              <a:rPr lang="en-GB" dirty="0"/>
              <a:t>   provides an evidence-based justification for claiming that this legacy</a:t>
            </a:r>
          </a:p>
          <a:p>
            <a:pPr marL="0" indent="0">
              <a:buNone/>
            </a:pPr>
            <a:r>
              <a:rPr lang="en-GB" dirty="0"/>
              <a:t>   includes the creation of an educational epistemology that is  </a:t>
            </a:r>
          </a:p>
          <a:p>
            <a:pPr marL="0" indent="0">
              <a:buNone/>
            </a:pPr>
            <a:r>
              <a:rPr lang="en-GB" dirty="0"/>
              <a:t>   transforming globally what counts as educational knowledge in the</a:t>
            </a:r>
          </a:p>
          <a:p>
            <a:pPr marL="0" indent="0">
              <a:buNone/>
            </a:pPr>
            <a:r>
              <a:rPr lang="en-GB" dirty="0"/>
              <a:t>   Academy. </a:t>
            </a:r>
            <a:endParaRPr lang="en-US" dirty="0"/>
          </a:p>
        </p:txBody>
      </p:sp>
    </p:spTree>
    <p:extLst>
      <p:ext uri="{BB962C8B-B14F-4D97-AF65-F5344CB8AC3E}">
        <p14:creationId xmlns:p14="http://schemas.microsoft.com/office/powerpoint/2010/main" val="373467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5214-89FB-FB4C-A1F5-75DE90E4EDDF}"/>
              </a:ext>
            </a:extLst>
          </p:cNvPr>
          <p:cNvSpPr>
            <a:spLocks noGrp="1"/>
          </p:cNvSpPr>
          <p:nvPr>
            <p:ph type="title"/>
          </p:nvPr>
        </p:nvSpPr>
        <p:spPr/>
        <p:txBody>
          <a:bodyPr>
            <a:normAutofit fontScale="90000"/>
          </a:bodyPr>
          <a:lstStyle/>
          <a:p>
            <a:pPr algn="ctr"/>
            <a:br>
              <a:rPr lang="en-GB" b="1" dirty="0"/>
            </a:br>
            <a:r>
              <a:rPr lang="en-GB" b="1" dirty="0"/>
              <a:t>Values that carry hope for the flourishing of humanity</a:t>
            </a:r>
            <a:br>
              <a:rPr lang="en-GB" dirty="0"/>
            </a:br>
            <a:endParaRPr lang="en-US" dirty="0"/>
          </a:p>
        </p:txBody>
      </p:sp>
      <p:sp>
        <p:nvSpPr>
          <p:cNvPr id="3" name="Content Placeholder 2">
            <a:extLst>
              <a:ext uri="{FF2B5EF4-FFF2-40B4-BE49-F238E27FC236}">
                <a16:creationId xmlns:a16="http://schemas.microsoft.com/office/drawing/2014/main" id="{0EAD0530-1691-1F4B-A1E7-76095FA8730B}"/>
              </a:ext>
            </a:extLst>
          </p:cNvPr>
          <p:cNvSpPr>
            <a:spLocks noGrp="1"/>
          </p:cNvSpPr>
          <p:nvPr>
            <p:ph idx="1"/>
          </p:nvPr>
        </p:nvSpPr>
        <p:spPr/>
        <p:txBody>
          <a:bodyPr/>
          <a:lstStyle/>
          <a:p>
            <a:endParaRPr lang="en-GB" dirty="0"/>
          </a:p>
          <a:p>
            <a:endParaRPr lang="en-GB" dirty="0"/>
          </a:p>
          <a:p>
            <a:r>
              <a:rPr lang="en-GB" sz="3200" dirty="0"/>
              <a:t>In my communications of my meanings of values I draw on both lexical definitions and ostensive, embodied expressions of meaning. These meanings are connected with energy and clarified through digital, multi-media narratives</a:t>
            </a:r>
            <a:r>
              <a:rPr lang="en-GB" sz="3200" dirty="0">
                <a:effectLst/>
              </a:rPr>
              <a:t> </a:t>
            </a:r>
            <a:endParaRPr lang="en-US" sz="3200" dirty="0"/>
          </a:p>
        </p:txBody>
      </p:sp>
    </p:spTree>
    <p:extLst>
      <p:ext uri="{BB962C8B-B14F-4D97-AF65-F5344CB8AC3E}">
        <p14:creationId xmlns:p14="http://schemas.microsoft.com/office/powerpoint/2010/main" val="5423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494C0-D619-8841-8449-98B6562786A8}"/>
              </a:ext>
            </a:extLst>
          </p:cNvPr>
          <p:cNvSpPr>
            <a:spLocks noGrp="1"/>
          </p:cNvSpPr>
          <p:nvPr>
            <p:ph type="title"/>
          </p:nvPr>
        </p:nvSpPr>
        <p:spPr/>
        <p:txBody>
          <a:bodyPr>
            <a:normAutofit fontScale="90000"/>
          </a:bodyPr>
          <a:lstStyle/>
          <a:p>
            <a:pPr algn="ctr"/>
            <a:br>
              <a:rPr lang="en-GB" b="1" dirty="0"/>
            </a:br>
            <a:r>
              <a:rPr lang="en-GB" b="1" dirty="0"/>
              <a:t>Energy-flowing values and digital multi-media narratives</a:t>
            </a:r>
            <a:br>
              <a:rPr lang="en-GB" dirty="0"/>
            </a:br>
            <a:endParaRPr lang="en-US" dirty="0"/>
          </a:p>
        </p:txBody>
      </p:sp>
      <p:sp>
        <p:nvSpPr>
          <p:cNvPr id="3" name="Content Placeholder 2">
            <a:extLst>
              <a:ext uri="{FF2B5EF4-FFF2-40B4-BE49-F238E27FC236}">
                <a16:creationId xmlns:a16="http://schemas.microsoft.com/office/drawing/2014/main" id="{E0B523F6-4093-794C-861D-C8B365A643C1}"/>
              </a:ext>
            </a:extLst>
          </p:cNvPr>
          <p:cNvSpPr>
            <a:spLocks noGrp="1"/>
          </p:cNvSpPr>
          <p:nvPr>
            <p:ph idx="1"/>
          </p:nvPr>
        </p:nvSpPr>
        <p:spPr/>
        <p:txBody>
          <a:bodyPr>
            <a:normAutofit lnSpcReduction="10000"/>
          </a:bodyPr>
          <a:lstStyle/>
          <a:p>
            <a:r>
              <a:rPr lang="en-GB" dirty="0"/>
              <a:t>One experience I value highly is the embodied experience of the  state of being grasped by the power of being itself (Tillich, 1962, p. 16). In this moment with you I hope that I am communicating a flow of embodied energy with my value of loving what I am doing.</a:t>
            </a:r>
          </a:p>
          <a:p>
            <a:endParaRPr lang="en-GB" dirty="0"/>
          </a:p>
          <a:p>
            <a:r>
              <a:rPr lang="en-GB" dirty="0"/>
              <a:t>In lexical definitions of values, words are defined in terms of other words, such as justice, respect for others, freedom, consideration of interests, respect for persons, with democracy as a procedural principle. </a:t>
            </a:r>
          </a:p>
          <a:p>
            <a:r>
              <a:rPr lang="en-GB" dirty="0"/>
              <a:t>Access the digital multi-media texts at </a:t>
            </a:r>
            <a:r>
              <a:rPr lang="en-GB" u="sng" dirty="0">
                <a:hlinkClick r:id="rId2"/>
              </a:rPr>
              <a:t>http://www.actionresearch.net/living/living.shtml</a:t>
            </a:r>
            <a:endParaRPr lang="en-GB"/>
          </a:p>
          <a:p>
            <a:endParaRPr lang="en-US" dirty="0"/>
          </a:p>
        </p:txBody>
      </p:sp>
    </p:spTree>
    <p:extLst>
      <p:ext uri="{BB962C8B-B14F-4D97-AF65-F5344CB8AC3E}">
        <p14:creationId xmlns:p14="http://schemas.microsoft.com/office/powerpoint/2010/main" val="34027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E26D-8A81-5F4F-8161-CD0DDAE7F01C}"/>
              </a:ext>
            </a:extLst>
          </p:cNvPr>
          <p:cNvSpPr>
            <a:spLocks noGrp="1"/>
          </p:cNvSpPr>
          <p:nvPr>
            <p:ph type="title"/>
          </p:nvPr>
        </p:nvSpPr>
        <p:spPr/>
        <p:txBody>
          <a:bodyPr/>
          <a:lstStyle/>
          <a:p>
            <a:pPr algn="ctr"/>
            <a:r>
              <a:rPr lang="en-GB" b="1" dirty="0"/>
              <a:t>Power relations and </a:t>
            </a:r>
            <a:r>
              <a:rPr lang="en-GB" b="1" dirty="0" err="1"/>
              <a:t>epistemicide</a:t>
            </a:r>
            <a:br>
              <a:rPr lang="en-GB" dirty="0"/>
            </a:br>
            <a:endParaRPr lang="en-US" dirty="0"/>
          </a:p>
        </p:txBody>
      </p:sp>
      <p:sp>
        <p:nvSpPr>
          <p:cNvPr id="3" name="Content Placeholder 2">
            <a:extLst>
              <a:ext uri="{FF2B5EF4-FFF2-40B4-BE49-F238E27FC236}">
                <a16:creationId xmlns:a16="http://schemas.microsoft.com/office/drawing/2014/main" id="{A175F9C6-8881-3D4E-8889-5A6CBE37AB24}"/>
              </a:ext>
            </a:extLst>
          </p:cNvPr>
          <p:cNvSpPr>
            <a:spLocks noGrp="1"/>
          </p:cNvSpPr>
          <p:nvPr>
            <p:ph idx="1"/>
          </p:nvPr>
        </p:nvSpPr>
        <p:spPr/>
        <p:txBody>
          <a:bodyPr/>
          <a:lstStyle/>
          <a:p>
            <a:r>
              <a:rPr lang="en-GB" b="1" dirty="0">
                <a:hlinkClick r:id="rId2"/>
              </a:rPr>
              <a:t>A review of </a:t>
            </a:r>
            <a:r>
              <a:rPr lang="en-GB" b="1" dirty="0" err="1">
                <a:hlinkClick r:id="rId2"/>
              </a:rPr>
              <a:t>Boaventura</a:t>
            </a:r>
            <a:r>
              <a:rPr lang="en-GB" b="1" dirty="0">
                <a:hlinkClick r:id="rId2"/>
              </a:rPr>
              <a:t> de Sousa Santos’, (2014) Epistemologies of the South: Justice against </a:t>
            </a:r>
            <a:r>
              <a:rPr lang="en-GB" b="1" dirty="0" err="1">
                <a:hlinkClick r:id="rId2"/>
              </a:rPr>
              <a:t>Epistemicide</a:t>
            </a:r>
            <a:r>
              <a:rPr lang="en-GB" b="1" dirty="0">
                <a:hlinkClick r:id="rId2"/>
              </a:rPr>
              <a:t>. London; Paradigm Publishers.</a:t>
            </a:r>
            <a:endParaRPr lang="en-GB" dirty="0"/>
          </a:p>
          <a:p>
            <a:endParaRPr lang="en-US" dirty="0"/>
          </a:p>
        </p:txBody>
      </p:sp>
    </p:spTree>
    <p:extLst>
      <p:ext uri="{BB962C8B-B14F-4D97-AF65-F5344CB8AC3E}">
        <p14:creationId xmlns:p14="http://schemas.microsoft.com/office/powerpoint/2010/main" val="2270862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560</Words>
  <Application>Microsoft Macintosh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Action Learning, Action Research Experiences of Professionals.  Jack Whitehead, University of Cumbria, UK </vt:lpstr>
      <vt:lpstr>Accounting for ourselves in Living Theory research and living-educational-theories from the ground of our professional experience with living-posters. </vt:lpstr>
      <vt:lpstr>Responsibility to and for others begins with each individual accepting responsibility for the complete integrity of his or her own behavior.  Page 13 from Norwich University, Harmony House Publisher. </vt:lpstr>
      <vt:lpstr>PowerPoint Presentation</vt:lpstr>
      <vt:lpstr> Knowledge creation from the educational experiences of professionals </vt:lpstr>
      <vt:lpstr> The creation of an educational epistemology for social transformation </vt:lpstr>
      <vt:lpstr> Values that carry hope for the flourishing of humanity </vt:lpstr>
      <vt:lpstr> Energy-flowing values and digital multi-media narratives </vt:lpstr>
      <vt:lpstr>Power relations and epistemicide </vt:lpstr>
      <vt:lpstr>The Educational Journal of Living Theories and transforming social change.  Archive of EJOLTS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Action Learning, Action Research Experiences of Professionals.  Jack Whitehead, University of Cumbria, UK </dc:title>
  <dc:creator>Microsoft Office User</dc:creator>
  <cp:lastModifiedBy>Microsoft Office User</cp:lastModifiedBy>
  <cp:revision>16</cp:revision>
  <dcterms:created xsi:type="dcterms:W3CDTF">2018-06-16T09:27:09Z</dcterms:created>
  <dcterms:modified xsi:type="dcterms:W3CDTF">2018-06-17T19:10:37Z</dcterms:modified>
</cp:coreProperties>
</file>