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 id="261" r:id="rId4"/>
    <p:sldId id="272" r:id="rId5"/>
    <p:sldId id="257" r:id="rId6"/>
    <p:sldId id="260" r:id="rId7"/>
    <p:sldId id="273" r:id="rId8"/>
    <p:sldId id="274" r:id="rId9"/>
    <p:sldId id="262" r:id="rId10"/>
    <p:sldId id="263" r:id="rId11"/>
    <p:sldId id="264" r:id="rId12"/>
    <p:sldId id="265" r:id="rId13"/>
    <p:sldId id="266" r:id="rId14"/>
    <p:sldId id="267" r:id="rId15"/>
    <p:sldId id="268" r:id="rId16"/>
    <p:sldId id="269" r:id="rId17"/>
    <p:sldId id="27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2" d="100"/>
          <a:sy n="62" d="100"/>
        </p:scale>
        <p:origin x="-120" y="-12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F1FDF37-32BA-F340-9DD9-204C72CCF6A0}" type="datetimeFigureOut">
              <a:rPr lang="en-US" smtClean="0"/>
              <a:t>14/09/16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6BD8C-8335-0D44-B9E5-EC82DDB99D40}" type="slidenum">
              <a:rPr lang="en-US" smtClean="0"/>
              <a:t>‹#›</a:t>
            </a:fld>
            <a:endParaRPr lang="en-US"/>
          </a:p>
        </p:txBody>
      </p:sp>
    </p:spTree>
    <p:extLst>
      <p:ext uri="{BB962C8B-B14F-4D97-AF65-F5344CB8AC3E}">
        <p14:creationId xmlns:p14="http://schemas.microsoft.com/office/powerpoint/2010/main" val="3056117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F1FDF37-32BA-F340-9DD9-204C72CCF6A0}" type="datetimeFigureOut">
              <a:rPr lang="en-US" smtClean="0"/>
              <a:t>14/09/16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6BD8C-8335-0D44-B9E5-EC82DDB99D40}" type="slidenum">
              <a:rPr lang="en-US" smtClean="0"/>
              <a:t>‹#›</a:t>
            </a:fld>
            <a:endParaRPr lang="en-US"/>
          </a:p>
        </p:txBody>
      </p:sp>
    </p:spTree>
    <p:extLst>
      <p:ext uri="{BB962C8B-B14F-4D97-AF65-F5344CB8AC3E}">
        <p14:creationId xmlns:p14="http://schemas.microsoft.com/office/powerpoint/2010/main" val="3130766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F1FDF37-32BA-F340-9DD9-204C72CCF6A0}" type="datetimeFigureOut">
              <a:rPr lang="en-US" smtClean="0"/>
              <a:t>14/09/16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6BD8C-8335-0D44-B9E5-EC82DDB99D40}" type="slidenum">
              <a:rPr lang="en-US" smtClean="0"/>
              <a:t>‹#›</a:t>
            </a:fld>
            <a:endParaRPr lang="en-US"/>
          </a:p>
        </p:txBody>
      </p:sp>
    </p:spTree>
    <p:extLst>
      <p:ext uri="{BB962C8B-B14F-4D97-AF65-F5344CB8AC3E}">
        <p14:creationId xmlns:p14="http://schemas.microsoft.com/office/powerpoint/2010/main" val="1431224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F1FDF37-32BA-F340-9DD9-204C72CCF6A0}" type="datetimeFigureOut">
              <a:rPr lang="en-US" smtClean="0"/>
              <a:t>14/09/16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6BD8C-8335-0D44-B9E5-EC82DDB99D40}" type="slidenum">
              <a:rPr lang="en-US" smtClean="0"/>
              <a:t>‹#›</a:t>
            </a:fld>
            <a:endParaRPr lang="en-US"/>
          </a:p>
        </p:txBody>
      </p:sp>
    </p:spTree>
    <p:extLst>
      <p:ext uri="{BB962C8B-B14F-4D97-AF65-F5344CB8AC3E}">
        <p14:creationId xmlns:p14="http://schemas.microsoft.com/office/powerpoint/2010/main" val="915122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F1FDF37-32BA-F340-9DD9-204C72CCF6A0}" type="datetimeFigureOut">
              <a:rPr lang="en-US" smtClean="0"/>
              <a:t>14/09/16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6BD8C-8335-0D44-B9E5-EC82DDB99D40}" type="slidenum">
              <a:rPr lang="en-US" smtClean="0"/>
              <a:t>‹#›</a:t>
            </a:fld>
            <a:endParaRPr lang="en-US"/>
          </a:p>
        </p:txBody>
      </p:sp>
    </p:spTree>
    <p:extLst>
      <p:ext uri="{BB962C8B-B14F-4D97-AF65-F5344CB8AC3E}">
        <p14:creationId xmlns:p14="http://schemas.microsoft.com/office/powerpoint/2010/main" val="2050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F1FDF37-32BA-F340-9DD9-204C72CCF6A0}" type="datetimeFigureOut">
              <a:rPr lang="en-US" smtClean="0"/>
              <a:t>14/09/16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66BD8C-8335-0D44-B9E5-EC82DDB99D40}" type="slidenum">
              <a:rPr lang="en-US" smtClean="0"/>
              <a:t>‹#›</a:t>
            </a:fld>
            <a:endParaRPr lang="en-US"/>
          </a:p>
        </p:txBody>
      </p:sp>
    </p:spTree>
    <p:extLst>
      <p:ext uri="{BB962C8B-B14F-4D97-AF65-F5344CB8AC3E}">
        <p14:creationId xmlns:p14="http://schemas.microsoft.com/office/powerpoint/2010/main" val="1940887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F1FDF37-32BA-F340-9DD9-204C72CCF6A0}" type="datetimeFigureOut">
              <a:rPr lang="en-US" smtClean="0"/>
              <a:t>14/09/16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66BD8C-8335-0D44-B9E5-EC82DDB99D40}" type="slidenum">
              <a:rPr lang="en-US" smtClean="0"/>
              <a:t>‹#›</a:t>
            </a:fld>
            <a:endParaRPr lang="en-US"/>
          </a:p>
        </p:txBody>
      </p:sp>
    </p:spTree>
    <p:extLst>
      <p:ext uri="{BB962C8B-B14F-4D97-AF65-F5344CB8AC3E}">
        <p14:creationId xmlns:p14="http://schemas.microsoft.com/office/powerpoint/2010/main" val="3705694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F1FDF37-32BA-F340-9DD9-204C72CCF6A0}" type="datetimeFigureOut">
              <a:rPr lang="en-US" smtClean="0"/>
              <a:t>14/09/16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66BD8C-8335-0D44-B9E5-EC82DDB99D40}" type="slidenum">
              <a:rPr lang="en-US" smtClean="0"/>
              <a:t>‹#›</a:t>
            </a:fld>
            <a:endParaRPr lang="en-US"/>
          </a:p>
        </p:txBody>
      </p:sp>
    </p:spTree>
    <p:extLst>
      <p:ext uri="{BB962C8B-B14F-4D97-AF65-F5344CB8AC3E}">
        <p14:creationId xmlns:p14="http://schemas.microsoft.com/office/powerpoint/2010/main" val="3438641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1FDF37-32BA-F340-9DD9-204C72CCF6A0}" type="datetimeFigureOut">
              <a:rPr lang="en-US" smtClean="0"/>
              <a:t>14/09/16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66BD8C-8335-0D44-B9E5-EC82DDB99D40}" type="slidenum">
              <a:rPr lang="en-US" smtClean="0"/>
              <a:t>‹#›</a:t>
            </a:fld>
            <a:endParaRPr lang="en-US"/>
          </a:p>
        </p:txBody>
      </p:sp>
    </p:spTree>
    <p:extLst>
      <p:ext uri="{BB962C8B-B14F-4D97-AF65-F5344CB8AC3E}">
        <p14:creationId xmlns:p14="http://schemas.microsoft.com/office/powerpoint/2010/main" val="1468837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F1FDF37-32BA-F340-9DD9-204C72CCF6A0}" type="datetimeFigureOut">
              <a:rPr lang="en-US" smtClean="0"/>
              <a:t>14/09/16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66BD8C-8335-0D44-B9E5-EC82DDB99D40}" type="slidenum">
              <a:rPr lang="en-US" smtClean="0"/>
              <a:t>‹#›</a:t>
            </a:fld>
            <a:endParaRPr lang="en-US"/>
          </a:p>
        </p:txBody>
      </p:sp>
    </p:spTree>
    <p:extLst>
      <p:ext uri="{BB962C8B-B14F-4D97-AF65-F5344CB8AC3E}">
        <p14:creationId xmlns:p14="http://schemas.microsoft.com/office/powerpoint/2010/main" val="4024306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F1FDF37-32BA-F340-9DD9-204C72CCF6A0}" type="datetimeFigureOut">
              <a:rPr lang="en-US" smtClean="0"/>
              <a:t>14/09/16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66BD8C-8335-0D44-B9E5-EC82DDB99D40}" type="slidenum">
              <a:rPr lang="en-US" smtClean="0"/>
              <a:t>‹#›</a:t>
            </a:fld>
            <a:endParaRPr lang="en-US"/>
          </a:p>
        </p:txBody>
      </p:sp>
    </p:spTree>
    <p:extLst>
      <p:ext uri="{BB962C8B-B14F-4D97-AF65-F5344CB8AC3E}">
        <p14:creationId xmlns:p14="http://schemas.microsoft.com/office/powerpoint/2010/main" val="108001470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FDF37-32BA-F340-9DD9-204C72CCF6A0}" type="datetimeFigureOut">
              <a:rPr lang="en-US" smtClean="0"/>
              <a:t>14/09/16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66BD8C-8335-0D44-B9E5-EC82DDB99D40}" type="slidenum">
              <a:rPr lang="en-US" smtClean="0"/>
              <a:t>‹#›</a:t>
            </a:fld>
            <a:endParaRPr lang="en-US"/>
          </a:p>
        </p:txBody>
      </p:sp>
    </p:spTree>
    <p:extLst>
      <p:ext uri="{BB962C8B-B14F-4D97-AF65-F5344CB8AC3E}">
        <p14:creationId xmlns:p14="http://schemas.microsoft.com/office/powerpoint/2010/main" val="3639979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car.wikispaces.com/AR+Tutorial" TargetMode="External"/><Relationship Id="rId3" Type="http://schemas.openxmlformats.org/officeDocument/2006/relationships/hyperlink" Target="http://www.aral.com.au"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ctionresearch.net/writings/posters/homepage061115.pdf" TargetMode="External"/><Relationship Id="rId3" Type="http://schemas.openxmlformats.org/officeDocument/2006/relationships/hyperlink" Target="http://ejolts.ne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ctionresearch.net/writings/mastermod.shtml" TargetMode="External"/><Relationship Id="rId3" Type="http://schemas.openxmlformats.org/officeDocument/2006/relationships/hyperlink" Target="http://www.actionresearch.net/living/living.s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alarassociation.org/" TargetMode="External"/><Relationship Id="rId4" Type="http://schemas.openxmlformats.org/officeDocument/2006/relationships/hyperlink" Target="http://www.esri.mmu.ac.uk/carnnew/" TargetMode="External"/><Relationship Id="rId5" Type="http://schemas.openxmlformats.org/officeDocument/2006/relationships/hyperlink" Target="http://www.actionresearch.net/writings/jack/jwmhgeijan2016.pdf" TargetMode="External"/><Relationship Id="rId1" Type="http://schemas.openxmlformats.org/officeDocument/2006/relationships/slideLayout" Target="../slideLayouts/slideLayout2.xml"/><Relationship Id="rId2" Type="http://schemas.openxmlformats.org/officeDocument/2006/relationships/hyperlink" Target="http://www.arnaconnect.org/"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ctionresearch.net/writings/writing.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ctionresearch.net/writings/jack/jwBRADBURY-Chp24.pdf" TargetMode="External"/><Relationship Id="rId3" Type="http://schemas.openxmlformats.org/officeDocument/2006/relationships/hyperlink" Target="http://www.actionresearch.net/writings/jack/jwlivingtheories011012.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lgrave.com/fr/book/9781137441089"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actionresearch.net/bk93/pt2.pdf" TargetMode="External"/><Relationship Id="rId4" Type="http://schemas.openxmlformats.org/officeDocument/2006/relationships/hyperlink" Target="http://www.actionresearch.net/writings/jack/arplanner.htm" TargetMode="External"/><Relationship Id="rId1" Type="http://schemas.openxmlformats.org/officeDocument/2006/relationships/slideLayout" Target="../slideLayouts/slideLayout2.xml"/><Relationship Id="rId2" Type="http://schemas.openxmlformats.org/officeDocument/2006/relationships/hyperlink" Target="http://www.actionresearch.net/writings/jack/jwaltrichterbolivia2016.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0"/>
            <a:ext cx="7772400" cy="2456907"/>
          </a:xfrm>
        </p:spPr>
        <p:txBody>
          <a:bodyPr>
            <a:normAutofit fontScale="90000"/>
          </a:bodyPr>
          <a:lstStyle/>
          <a:p>
            <a:r>
              <a:rPr lang="en-US" sz="4000" b="1" dirty="0" smtClean="0"/>
              <a:t>Introduction to</a:t>
            </a:r>
            <a:br>
              <a:rPr lang="en-US" sz="4000" b="1" dirty="0" smtClean="0"/>
            </a:br>
            <a:r>
              <a:rPr lang="en-US" sz="4000" b="1" dirty="0" smtClean="0"/>
              <a:t>"</a:t>
            </a:r>
            <a:r>
              <a:rPr lang="en-US" sz="4000" b="1" dirty="0"/>
              <a:t>Pedagogical innovations for university </a:t>
            </a:r>
            <a:r>
              <a:rPr lang="en-US" sz="4000" b="1" dirty="0" smtClean="0"/>
              <a:t>teaching” </a:t>
            </a:r>
            <a:br>
              <a:rPr lang="en-US" sz="4000" b="1" dirty="0" smtClean="0"/>
            </a:br>
            <a:r>
              <a:rPr lang="en-US" sz="4000" b="1" dirty="0" smtClean="0"/>
              <a:t>with Jack Whitehead</a:t>
            </a:r>
            <a:endParaRPr lang="en-US" sz="4000" dirty="0"/>
          </a:p>
        </p:txBody>
      </p:sp>
      <p:sp>
        <p:nvSpPr>
          <p:cNvPr id="3" name="Subtitle 2"/>
          <p:cNvSpPr>
            <a:spLocks noGrp="1"/>
          </p:cNvSpPr>
          <p:nvPr>
            <p:ph type="subTitle" idx="1"/>
          </p:nvPr>
        </p:nvSpPr>
        <p:spPr>
          <a:xfrm>
            <a:off x="1371600" y="2356926"/>
            <a:ext cx="6400800" cy="3281874"/>
          </a:xfrm>
        </p:spPr>
        <p:txBody>
          <a:bodyPr>
            <a:normAutofit fontScale="85000" lnSpcReduction="20000"/>
          </a:bodyPr>
          <a:lstStyle/>
          <a:p>
            <a:r>
              <a:rPr lang="en-US" b="1" dirty="0" smtClean="0"/>
              <a:t> </a:t>
            </a:r>
            <a:endParaRPr lang="en-US" b="1" dirty="0"/>
          </a:p>
          <a:p>
            <a:pPr algn="l"/>
            <a:r>
              <a:rPr lang="en-US" b="1" dirty="0" smtClean="0">
                <a:solidFill>
                  <a:schemeClr val="tx1"/>
                </a:solidFill>
              </a:rPr>
              <a:t>The purpose is to develop professional competences to promote educational innovations in teaching practice. The program is for colleagues from the School of Humanities and Educational Sciences at </a:t>
            </a:r>
            <a:r>
              <a:rPr lang="en-US" b="1" dirty="0">
                <a:solidFill>
                  <a:schemeClr val="tx1"/>
                </a:solidFill>
              </a:rPr>
              <a:t>the Universidad Mayor de San Simon (Cochabamba, Bolivia)</a:t>
            </a:r>
            <a:r>
              <a:rPr lang="en-US" b="1" dirty="0" smtClean="0">
                <a:solidFill>
                  <a:schemeClr val="tx1"/>
                </a:solidFill>
              </a:rPr>
              <a:t>.</a:t>
            </a:r>
            <a:r>
              <a:rPr lang="en-GB" b="1" dirty="0" smtClean="0">
                <a:solidFill>
                  <a:schemeClr val="tx1"/>
                </a:solidFill>
              </a:rPr>
              <a:t/>
            </a:r>
            <a:br>
              <a:rPr lang="en-GB" b="1" dirty="0" smtClean="0">
                <a:solidFill>
                  <a:schemeClr val="tx1"/>
                </a:solidFill>
              </a:rPr>
            </a:br>
            <a:endParaRPr lang="en-US" b="1" dirty="0">
              <a:solidFill>
                <a:schemeClr val="tx1"/>
              </a:solidFill>
            </a:endParaRPr>
          </a:p>
        </p:txBody>
      </p:sp>
    </p:spTree>
    <p:extLst>
      <p:ext uri="{BB962C8B-B14F-4D97-AF65-F5344CB8AC3E}">
        <p14:creationId xmlns:p14="http://schemas.microsoft.com/office/powerpoint/2010/main" val="2737066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Day Two </a:t>
            </a:r>
            <a:r>
              <a:rPr lang="en-GB" b="1" dirty="0" smtClean="0"/>
              <a:t>27th </a:t>
            </a:r>
            <a:r>
              <a:rPr lang="en-GB" b="1" dirty="0"/>
              <a:t>September</a:t>
            </a:r>
            <a:r>
              <a:rPr lang="en-GB" dirty="0"/>
              <a:t/>
            </a:r>
            <a:br>
              <a:rPr lang="en-GB" dirty="0"/>
            </a:br>
            <a:r>
              <a:rPr lang="en-GB" b="1" dirty="0" smtClean="0"/>
              <a:t>Part Two</a:t>
            </a:r>
            <a:endParaRPr lang="en-US" b="1" dirty="0"/>
          </a:p>
        </p:txBody>
      </p:sp>
      <p:sp>
        <p:nvSpPr>
          <p:cNvPr id="3" name="Content Placeholder 2"/>
          <p:cNvSpPr>
            <a:spLocks noGrp="1"/>
          </p:cNvSpPr>
          <p:nvPr>
            <p:ph idx="1"/>
          </p:nvPr>
        </p:nvSpPr>
        <p:spPr/>
        <p:txBody>
          <a:bodyPr>
            <a:normAutofit fontScale="92500" lnSpcReduction="20000"/>
          </a:bodyPr>
          <a:lstStyle/>
          <a:p>
            <a:r>
              <a:rPr lang="en-GB" dirty="0"/>
              <a:t>ii) Introduction </a:t>
            </a:r>
            <a:r>
              <a:rPr lang="en-GB" dirty="0" smtClean="0"/>
              <a:t>to how to </a:t>
            </a:r>
            <a:r>
              <a:rPr lang="en-GB" dirty="0"/>
              <a:t>access </a:t>
            </a:r>
            <a:r>
              <a:rPr lang="en-GB" dirty="0" smtClean="0"/>
              <a:t>the </a:t>
            </a:r>
            <a:r>
              <a:rPr lang="en-GB" dirty="0"/>
              <a:t>freely available web-based resources on action research and validated explanations of educational influences in learning.</a:t>
            </a:r>
          </a:p>
          <a:p>
            <a:r>
              <a:rPr lang="en-GB" dirty="0"/>
              <a:t>See – Margaret Riel’s </a:t>
            </a:r>
            <a:r>
              <a:rPr lang="en-GB" dirty="0" smtClean="0"/>
              <a:t>‘Open </a:t>
            </a:r>
            <a:r>
              <a:rPr lang="en-GB" dirty="0"/>
              <a:t>Action Research Online </a:t>
            </a:r>
            <a:r>
              <a:rPr lang="en-GB" dirty="0" smtClean="0"/>
              <a:t>Course’ </a:t>
            </a:r>
            <a:r>
              <a:rPr lang="en-GB" dirty="0"/>
              <a:t>at:</a:t>
            </a:r>
          </a:p>
          <a:p>
            <a:r>
              <a:rPr lang="en-GB" dirty="0"/>
              <a:t> </a:t>
            </a:r>
            <a:r>
              <a:rPr lang="en-GB" u="sng" dirty="0">
                <a:hlinkClick r:id="rId2"/>
              </a:rPr>
              <a:t>http://ccar.wikispaces.com/AR+Tutorial</a:t>
            </a:r>
            <a:endParaRPr lang="en-GB" dirty="0"/>
          </a:p>
          <a:p>
            <a:r>
              <a:rPr lang="en-GB" dirty="0"/>
              <a:t>and – Bob Dick’s </a:t>
            </a:r>
            <a:r>
              <a:rPr lang="en-GB" dirty="0" smtClean="0"/>
              <a:t>‘Action Research </a:t>
            </a:r>
            <a:r>
              <a:rPr lang="en-GB" dirty="0"/>
              <a:t>and </a:t>
            </a:r>
            <a:r>
              <a:rPr lang="en-GB" dirty="0" smtClean="0"/>
              <a:t>Action Learning </a:t>
            </a:r>
            <a:r>
              <a:rPr lang="en-GB" dirty="0"/>
              <a:t>for </a:t>
            </a:r>
            <a:r>
              <a:rPr lang="en-GB" dirty="0" smtClean="0"/>
              <a:t>Community </a:t>
            </a:r>
            <a:r>
              <a:rPr lang="en-GB" dirty="0"/>
              <a:t>and </a:t>
            </a:r>
            <a:r>
              <a:rPr lang="en-GB" dirty="0" smtClean="0"/>
              <a:t>Organisational </a:t>
            </a:r>
            <a:r>
              <a:rPr lang="en-GB" dirty="0"/>
              <a:t>change’ at:</a:t>
            </a:r>
          </a:p>
          <a:p>
            <a:r>
              <a:rPr lang="en-GB" u="sng" dirty="0">
                <a:hlinkClick r:id="rId3"/>
              </a:rPr>
              <a:t>http://www.aral.com.au</a:t>
            </a:r>
            <a:endParaRPr lang="en-GB" dirty="0"/>
          </a:p>
          <a:p>
            <a:endParaRPr lang="en-US" dirty="0"/>
          </a:p>
        </p:txBody>
      </p:sp>
    </p:spTree>
    <p:extLst>
      <p:ext uri="{BB962C8B-B14F-4D97-AF65-F5344CB8AC3E}">
        <p14:creationId xmlns:p14="http://schemas.microsoft.com/office/powerpoint/2010/main" val="763183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Day Two </a:t>
            </a:r>
            <a:r>
              <a:rPr lang="en-GB" b="1" dirty="0" smtClean="0"/>
              <a:t>27th </a:t>
            </a:r>
            <a:r>
              <a:rPr lang="en-GB" b="1" dirty="0"/>
              <a:t>September</a:t>
            </a:r>
            <a:r>
              <a:rPr lang="en-GB" dirty="0"/>
              <a:t/>
            </a:r>
            <a:br>
              <a:rPr lang="en-GB" dirty="0"/>
            </a:br>
            <a:r>
              <a:rPr lang="en-GB" b="1" dirty="0" smtClean="0"/>
              <a:t>Part Three</a:t>
            </a:r>
            <a:endParaRPr lang="en-US" b="1" dirty="0"/>
          </a:p>
        </p:txBody>
      </p:sp>
      <p:sp>
        <p:nvSpPr>
          <p:cNvPr id="3" name="Content Placeholder 2"/>
          <p:cNvSpPr>
            <a:spLocks noGrp="1"/>
          </p:cNvSpPr>
          <p:nvPr>
            <p:ph idx="1"/>
          </p:nvPr>
        </p:nvSpPr>
        <p:spPr/>
        <p:txBody>
          <a:bodyPr/>
          <a:lstStyle/>
          <a:p>
            <a:pPr marL="0" indent="0">
              <a:buNone/>
            </a:pPr>
            <a:r>
              <a:rPr lang="en-US" dirty="0"/>
              <a:t>iii) Sharing your anecdotal stories of improving practice and transforming them into evidence-based explanations of your educational </a:t>
            </a:r>
            <a:r>
              <a:rPr lang="en-US" dirty="0" smtClean="0"/>
              <a:t>influences. </a:t>
            </a:r>
            <a:endParaRPr lang="en-GB" dirty="0"/>
          </a:p>
          <a:p>
            <a:endParaRPr lang="en-US" dirty="0"/>
          </a:p>
        </p:txBody>
      </p:sp>
    </p:spTree>
    <p:extLst>
      <p:ext uri="{BB962C8B-B14F-4D97-AF65-F5344CB8AC3E}">
        <p14:creationId xmlns:p14="http://schemas.microsoft.com/office/powerpoint/2010/main" val="2548143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Day Three </a:t>
            </a:r>
            <a:r>
              <a:rPr lang="en-GB" b="1" dirty="0" smtClean="0"/>
              <a:t>28</a:t>
            </a:r>
            <a:r>
              <a:rPr lang="en-GB" b="1" baseline="30000" dirty="0" smtClean="0"/>
              <a:t>th </a:t>
            </a:r>
            <a:r>
              <a:rPr lang="en-GB" b="1" dirty="0"/>
              <a:t>September</a:t>
            </a:r>
            <a:r>
              <a:rPr lang="en-GB" dirty="0"/>
              <a:t/>
            </a:r>
            <a:br>
              <a:rPr lang="en-GB" dirty="0"/>
            </a:br>
            <a:r>
              <a:rPr lang="en-GB" b="1" dirty="0" smtClean="0"/>
              <a:t>Part One</a:t>
            </a:r>
            <a:endParaRPr lang="en-US" b="1" dirty="0"/>
          </a:p>
        </p:txBody>
      </p:sp>
      <p:sp>
        <p:nvSpPr>
          <p:cNvPr id="3" name="Content Placeholder 2"/>
          <p:cNvSpPr>
            <a:spLocks noGrp="1"/>
          </p:cNvSpPr>
          <p:nvPr>
            <p:ph idx="1"/>
          </p:nvPr>
        </p:nvSpPr>
        <p:spPr/>
        <p:txBody>
          <a:bodyPr/>
          <a:lstStyle/>
          <a:p>
            <a:r>
              <a:rPr lang="en-US" dirty="0" err="1"/>
              <a:t>i</a:t>
            </a:r>
            <a:r>
              <a:rPr lang="en-US" dirty="0"/>
              <a:t>) Carrying out your enquiry, gathering data from your past practice to use as evidence in an explanation of your educational influences in your own learning and in the learning of your students</a:t>
            </a:r>
            <a:r>
              <a:rPr lang="en-US" dirty="0" smtClean="0"/>
              <a:t>. Distinguishing data from evidence.</a:t>
            </a:r>
            <a:endParaRPr lang="en-GB" dirty="0"/>
          </a:p>
          <a:p>
            <a:pPr marL="0" indent="0">
              <a:buNone/>
            </a:pPr>
            <a:endParaRPr lang="en-US" dirty="0"/>
          </a:p>
        </p:txBody>
      </p:sp>
    </p:spTree>
    <p:extLst>
      <p:ext uri="{BB962C8B-B14F-4D97-AF65-F5344CB8AC3E}">
        <p14:creationId xmlns:p14="http://schemas.microsoft.com/office/powerpoint/2010/main" val="911933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Day Three </a:t>
            </a:r>
            <a:r>
              <a:rPr lang="en-GB" b="1" dirty="0" smtClean="0"/>
              <a:t>28</a:t>
            </a:r>
            <a:r>
              <a:rPr lang="en-GB" b="1" baseline="30000" dirty="0" smtClean="0"/>
              <a:t>th </a:t>
            </a:r>
            <a:r>
              <a:rPr lang="en-GB" b="1" dirty="0"/>
              <a:t>September</a:t>
            </a:r>
            <a:r>
              <a:rPr lang="en-GB" dirty="0"/>
              <a:t/>
            </a:r>
            <a:br>
              <a:rPr lang="en-GB" dirty="0"/>
            </a:br>
            <a:r>
              <a:rPr lang="en-GB" b="1" dirty="0" smtClean="0"/>
              <a:t>Part Two</a:t>
            </a:r>
            <a:endParaRPr lang="en-US" b="1" dirty="0"/>
          </a:p>
        </p:txBody>
      </p:sp>
      <p:sp>
        <p:nvSpPr>
          <p:cNvPr id="3" name="Content Placeholder 2"/>
          <p:cNvSpPr>
            <a:spLocks noGrp="1"/>
          </p:cNvSpPr>
          <p:nvPr>
            <p:ph idx="1"/>
          </p:nvPr>
        </p:nvSpPr>
        <p:spPr/>
        <p:txBody>
          <a:bodyPr>
            <a:normAutofit fontScale="92500" lnSpcReduction="20000"/>
          </a:bodyPr>
          <a:lstStyle/>
          <a:p>
            <a:r>
              <a:rPr lang="en-US" dirty="0"/>
              <a:t>ii) Sharing drafts of your enquiry report with participants acting as a validation </a:t>
            </a:r>
            <a:r>
              <a:rPr lang="en-US" dirty="0" smtClean="0"/>
              <a:t>group (usually between 3-8 peers) </a:t>
            </a:r>
            <a:r>
              <a:rPr lang="en-US" dirty="0"/>
              <a:t>to help to strengthen: </a:t>
            </a:r>
            <a:endParaRPr lang="en-GB" dirty="0"/>
          </a:p>
          <a:p>
            <a:pPr lvl="0"/>
            <a:r>
              <a:rPr lang="en-US" dirty="0"/>
              <a:t>the comprehensibility; </a:t>
            </a:r>
            <a:endParaRPr lang="en-GB" dirty="0"/>
          </a:p>
          <a:p>
            <a:pPr lvl="0"/>
            <a:r>
              <a:rPr lang="en-GB" dirty="0"/>
              <a:t>t</a:t>
            </a:r>
            <a:r>
              <a:rPr lang="en-US" dirty="0" smtClean="0"/>
              <a:t>he evidence to support the claims you </a:t>
            </a:r>
            <a:r>
              <a:rPr lang="en-US" smtClean="0"/>
              <a:t>are making; </a:t>
            </a:r>
            <a:endParaRPr lang="en-GB" dirty="0"/>
          </a:p>
          <a:p>
            <a:pPr lvl="0"/>
            <a:r>
              <a:rPr lang="en-US" dirty="0" err="1"/>
              <a:t>sociohistorical</a:t>
            </a:r>
            <a:r>
              <a:rPr lang="en-US" dirty="0"/>
              <a:t> and sociocultural understandings; </a:t>
            </a:r>
            <a:endParaRPr lang="en-GB" dirty="0"/>
          </a:p>
          <a:p>
            <a:pPr lvl="0"/>
            <a:r>
              <a:rPr lang="en-US" dirty="0"/>
              <a:t>the authenticity of your explanation of educational influence in living your values as fully as possible.</a:t>
            </a:r>
            <a:endParaRPr lang="en-GB" dirty="0"/>
          </a:p>
        </p:txBody>
      </p:sp>
    </p:spTree>
    <p:extLst>
      <p:ext uri="{BB962C8B-B14F-4D97-AF65-F5344CB8AC3E}">
        <p14:creationId xmlns:p14="http://schemas.microsoft.com/office/powerpoint/2010/main" val="4099544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Day Four </a:t>
            </a:r>
            <a:r>
              <a:rPr lang="en-GB" b="1" dirty="0" smtClean="0"/>
              <a:t>29</a:t>
            </a:r>
            <a:r>
              <a:rPr lang="en-GB" b="1" baseline="30000" dirty="0" smtClean="0"/>
              <a:t>th </a:t>
            </a:r>
            <a:r>
              <a:rPr lang="en-GB" b="1" dirty="0"/>
              <a:t>September</a:t>
            </a:r>
            <a:r>
              <a:rPr lang="en-GB" dirty="0"/>
              <a:t/>
            </a:r>
            <a:br>
              <a:rPr lang="en-GB" dirty="0"/>
            </a:br>
            <a:r>
              <a:rPr lang="en-GB" b="1" dirty="0" smtClean="0"/>
              <a:t>Parts One </a:t>
            </a:r>
            <a:endParaRPr lang="en-US" b="1" dirty="0"/>
          </a:p>
        </p:txBody>
      </p:sp>
      <p:sp>
        <p:nvSpPr>
          <p:cNvPr id="3" name="Content Placeholder 2"/>
          <p:cNvSpPr>
            <a:spLocks noGrp="1"/>
          </p:cNvSpPr>
          <p:nvPr>
            <p:ph idx="1"/>
          </p:nvPr>
        </p:nvSpPr>
        <p:spPr/>
        <p:txBody>
          <a:bodyPr>
            <a:normAutofit/>
          </a:bodyPr>
          <a:lstStyle/>
          <a:p>
            <a:pPr lvl="0"/>
            <a:r>
              <a:rPr lang="en-GB" dirty="0"/>
              <a:t>The use of living-</a:t>
            </a:r>
            <a:r>
              <a:rPr lang="en-GB" dirty="0" smtClean="0"/>
              <a:t>posters</a:t>
            </a:r>
            <a:r>
              <a:rPr lang="en-GB" dirty="0"/>
              <a:t> </a:t>
            </a:r>
          </a:p>
          <a:p>
            <a:r>
              <a:rPr lang="en-GB" dirty="0"/>
              <a:t>See -  </a:t>
            </a:r>
            <a:r>
              <a:rPr lang="en-GB" u="sng" dirty="0">
                <a:hlinkClick r:id="rId2"/>
              </a:rPr>
              <a:t>http://www.actionresearch.net/writings/posters/homepage061115.pdf</a:t>
            </a:r>
            <a:endParaRPr lang="en-GB" dirty="0"/>
          </a:p>
          <a:p>
            <a:pPr marL="0" indent="0">
              <a:buNone/>
            </a:pPr>
            <a:endParaRPr lang="en-GB" dirty="0"/>
          </a:p>
          <a:p>
            <a:pPr lvl="0"/>
            <a:r>
              <a:rPr lang="en-GB" dirty="0"/>
              <a:t>Publishing in multi-media Journals such as the </a:t>
            </a:r>
            <a:r>
              <a:rPr lang="en-GB" dirty="0" smtClean="0"/>
              <a:t>Educational Journal </a:t>
            </a:r>
            <a:r>
              <a:rPr lang="en-GB" dirty="0"/>
              <a:t>of Living Theories.</a:t>
            </a:r>
          </a:p>
          <a:p>
            <a:r>
              <a:rPr lang="en-GB" dirty="0"/>
              <a:t>	      See </a:t>
            </a:r>
            <a:r>
              <a:rPr lang="en-GB" u="sng" dirty="0">
                <a:hlinkClick r:id="rId3"/>
              </a:rPr>
              <a:t>http://ejolts.net</a:t>
            </a:r>
            <a:endParaRPr lang="en-GB" dirty="0"/>
          </a:p>
          <a:p>
            <a:endParaRPr lang="en-US" dirty="0"/>
          </a:p>
        </p:txBody>
      </p:sp>
    </p:spTree>
    <p:extLst>
      <p:ext uri="{BB962C8B-B14F-4D97-AF65-F5344CB8AC3E}">
        <p14:creationId xmlns:p14="http://schemas.microsoft.com/office/powerpoint/2010/main" val="2049577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Day Four </a:t>
            </a:r>
            <a:r>
              <a:rPr lang="en-GB" b="1" dirty="0" smtClean="0"/>
              <a:t>29</a:t>
            </a:r>
            <a:r>
              <a:rPr lang="en-GB" b="1" baseline="30000" dirty="0" smtClean="0"/>
              <a:t>th </a:t>
            </a:r>
            <a:r>
              <a:rPr lang="en-GB" b="1" dirty="0"/>
              <a:t>September</a:t>
            </a:r>
            <a:r>
              <a:rPr lang="en-GB" dirty="0"/>
              <a:t/>
            </a:r>
            <a:br>
              <a:rPr lang="en-GB" dirty="0"/>
            </a:br>
            <a:r>
              <a:rPr lang="en-GB" b="1" dirty="0" smtClean="0"/>
              <a:t>Parts Two</a:t>
            </a:r>
            <a:endParaRPr lang="en-US" b="1" dirty="0"/>
          </a:p>
        </p:txBody>
      </p:sp>
      <p:sp>
        <p:nvSpPr>
          <p:cNvPr id="3" name="Content Placeholder 2"/>
          <p:cNvSpPr>
            <a:spLocks noGrp="1"/>
          </p:cNvSpPr>
          <p:nvPr>
            <p:ph idx="1"/>
          </p:nvPr>
        </p:nvSpPr>
        <p:spPr/>
        <p:txBody>
          <a:bodyPr>
            <a:normAutofit fontScale="85000" lnSpcReduction="20000"/>
          </a:bodyPr>
          <a:lstStyle/>
          <a:p>
            <a:pPr lvl="0"/>
            <a:r>
              <a:rPr lang="en-GB" dirty="0"/>
              <a:t>Making public masters degrees from the </a:t>
            </a:r>
            <a:r>
              <a:rPr lang="en-US" dirty="0"/>
              <a:t>Universidad Mayor de San Simon.</a:t>
            </a:r>
            <a:endParaRPr lang="en-GB" dirty="0"/>
          </a:p>
          <a:p>
            <a:r>
              <a:rPr lang="en-GB" dirty="0"/>
              <a:t>See </a:t>
            </a:r>
            <a:r>
              <a:rPr lang="en-GB" u="sng" dirty="0">
                <a:hlinkClick r:id="rId2"/>
              </a:rPr>
              <a:t>http://www.actionresearch.net/writings/</a:t>
            </a:r>
            <a:r>
              <a:rPr lang="en-GB" u="sng" dirty="0" smtClean="0">
                <a:hlinkClick r:id="rId2"/>
              </a:rPr>
              <a:t>mastermod.shtml</a:t>
            </a:r>
            <a:endParaRPr lang="en-GB" u="sng" dirty="0" smtClean="0"/>
          </a:p>
          <a:p>
            <a:pPr marL="0" indent="0">
              <a:buNone/>
            </a:pPr>
            <a:endParaRPr lang="en-GB" dirty="0"/>
          </a:p>
          <a:p>
            <a:pPr lvl="0"/>
            <a:r>
              <a:rPr lang="en-GB" dirty="0" smtClean="0"/>
              <a:t>Making </a:t>
            </a:r>
            <a:r>
              <a:rPr lang="en-GB" dirty="0"/>
              <a:t>public doctoral degrees from the </a:t>
            </a:r>
            <a:r>
              <a:rPr lang="en-US" dirty="0"/>
              <a:t>Universidad Mayor de San Simon.</a:t>
            </a:r>
            <a:endParaRPr lang="en-GB" dirty="0"/>
          </a:p>
          <a:p>
            <a:r>
              <a:rPr lang="en-US" dirty="0"/>
              <a:t>See</a:t>
            </a:r>
            <a:endParaRPr lang="en-GB" dirty="0"/>
          </a:p>
          <a:p>
            <a:r>
              <a:rPr lang="en-GB" u="sng" dirty="0">
                <a:hlinkClick r:id="rId3"/>
              </a:rPr>
              <a:t>http://www.actionresearch.net/living/living.shtml</a:t>
            </a:r>
            <a:endParaRPr lang="en-GB" dirty="0"/>
          </a:p>
          <a:p>
            <a:pPr marL="0" indent="0">
              <a:buNone/>
            </a:pPr>
            <a:r>
              <a:rPr lang="en-GB" b="1" dirty="0"/>
              <a:t>	</a:t>
            </a:r>
            <a:endParaRPr lang="en-GB" dirty="0"/>
          </a:p>
          <a:p>
            <a:endParaRPr lang="en-US" dirty="0"/>
          </a:p>
        </p:txBody>
      </p:sp>
    </p:spTree>
    <p:extLst>
      <p:ext uri="{BB962C8B-B14F-4D97-AF65-F5344CB8AC3E}">
        <p14:creationId xmlns:p14="http://schemas.microsoft.com/office/powerpoint/2010/main" val="1739623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Day </a:t>
            </a:r>
            <a:r>
              <a:rPr lang="en-GB" b="1" dirty="0" smtClean="0"/>
              <a:t>Four 29</a:t>
            </a:r>
            <a:r>
              <a:rPr lang="en-GB" b="1" baseline="30000" dirty="0" smtClean="0"/>
              <a:t>th </a:t>
            </a:r>
            <a:r>
              <a:rPr lang="en-GB" b="1" dirty="0"/>
              <a:t>September</a:t>
            </a:r>
            <a:r>
              <a:rPr lang="en-GB" dirty="0"/>
              <a:t/>
            </a:r>
            <a:br>
              <a:rPr lang="en-GB" dirty="0"/>
            </a:br>
            <a:r>
              <a:rPr lang="en-GB" b="1" dirty="0" smtClean="0"/>
              <a:t>Parts Three</a:t>
            </a:r>
            <a:endParaRPr lang="en-US" b="1"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1) Cultural </a:t>
            </a:r>
            <a:r>
              <a:rPr lang="en-US" dirty="0"/>
              <a:t>and global influences for your enquiries:</a:t>
            </a:r>
            <a:endParaRPr lang="en-GB" dirty="0"/>
          </a:p>
          <a:p>
            <a:pPr marL="0" indent="0">
              <a:buNone/>
            </a:pPr>
            <a:r>
              <a:rPr lang="en-US" dirty="0"/>
              <a:t> </a:t>
            </a:r>
            <a:endParaRPr lang="en-GB" dirty="0"/>
          </a:p>
          <a:p>
            <a:pPr lvl="0"/>
            <a:r>
              <a:rPr lang="en-US" dirty="0"/>
              <a:t>The Action Research Network of the Americas.</a:t>
            </a:r>
            <a:endParaRPr lang="en-GB" dirty="0"/>
          </a:p>
          <a:p>
            <a:r>
              <a:rPr lang="en-US" dirty="0"/>
              <a:t>See  </a:t>
            </a:r>
            <a:r>
              <a:rPr lang="en-US" u="sng" dirty="0">
                <a:hlinkClick r:id="rId2"/>
              </a:rPr>
              <a:t>http://www.arnaconnect.org/</a:t>
            </a:r>
            <a:endParaRPr lang="en-GB" dirty="0"/>
          </a:p>
          <a:p>
            <a:pPr lvl="0"/>
            <a:r>
              <a:rPr lang="en-US" dirty="0"/>
              <a:t>Action Learning, Action Research Association.</a:t>
            </a:r>
            <a:endParaRPr lang="en-GB" dirty="0"/>
          </a:p>
          <a:p>
            <a:r>
              <a:rPr lang="en-US" dirty="0"/>
              <a:t>See </a:t>
            </a:r>
            <a:r>
              <a:rPr lang="en-US" u="sng" dirty="0">
                <a:hlinkClick r:id="rId3"/>
              </a:rPr>
              <a:t>http://www.alarassociation.org/</a:t>
            </a:r>
            <a:endParaRPr lang="en-GB" dirty="0"/>
          </a:p>
          <a:p>
            <a:pPr lvl="0"/>
            <a:r>
              <a:rPr lang="en-US" dirty="0"/>
              <a:t>Collaborative Action Research Network.</a:t>
            </a:r>
            <a:endParaRPr lang="en-GB" dirty="0"/>
          </a:p>
          <a:p>
            <a:r>
              <a:rPr lang="en-US" dirty="0"/>
              <a:t>See </a:t>
            </a:r>
            <a:r>
              <a:rPr lang="en-US" u="sng" dirty="0">
                <a:hlinkClick r:id="rId4"/>
              </a:rPr>
              <a:t>http://www.esri.mmu.ac.uk/carnnew/</a:t>
            </a:r>
            <a:endParaRPr lang="en-GB" dirty="0"/>
          </a:p>
          <a:p>
            <a:pPr marL="0" indent="0">
              <a:buNone/>
            </a:pPr>
            <a:r>
              <a:rPr lang="en-US" dirty="0"/>
              <a:t> </a:t>
            </a:r>
            <a:endParaRPr lang="en-GB" dirty="0"/>
          </a:p>
          <a:p>
            <a:pPr marL="0" indent="0">
              <a:buNone/>
            </a:pPr>
            <a:r>
              <a:rPr lang="en-GB" dirty="0" smtClean="0"/>
              <a:t>2) Using </a:t>
            </a:r>
            <a:r>
              <a:rPr lang="en-GB" dirty="0"/>
              <a:t>a Living Theory action research approach in evolving school-university partnerships </a:t>
            </a:r>
            <a:r>
              <a:rPr lang="en-GB" dirty="0" smtClean="0"/>
              <a:t>with values</a:t>
            </a:r>
            <a:r>
              <a:rPr lang="en-GB" dirty="0"/>
              <a:t> </a:t>
            </a:r>
            <a:r>
              <a:rPr lang="en-GB" dirty="0" smtClean="0"/>
              <a:t>that carry hope for the flourishing of humanity.</a:t>
            </a:r>
            <a:endParaRPr lang="en-GB" dirty="0"/>
          </a:p>
          <a:p>
            <a:pPr marL="0" indent="0">
              <a:buNone/>
            </a:pPr>
            <a:r>
              <a:rPr lang="en-GB" dirty="0"/>
              <a:t> </a:t>
            </a:r>
          </a:p>
          <a:p>
            <a:r>
              <a:rPr lang="en-GB" dirty="0"/>
              <a:t>See </a:t>
            </a:r>
            <a:r>
              <a:rPr lang="en-GB" u="sng" dirty="0">
                <a:hlinkClick r:id="rId5"/>
              </a:rPr>
              <a:t>http://www.actionresearch.net/writings/jack/jwmhgeijan2016.pdf</a:t>
            </a:r>
            <a:endParaRPr lang="en-GB" dirty="0"/>
          </a:p>
          <a:p>
            <a:endParaRPr lang="en-US" dirty="0"/>
          </a:p>
        </p:txBody>
      </p:sp>
    </p:spTree>
    <p:extLst>
      <p:ext uri="{BB962C8B-B14F-4D97-AF65-F5344CB8AC3E}">
        <p14:creationId xmlns:p14="http://schemas.microsoft.com/office/powerpoint/2010/main" val="818643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Day </a:t>
            </a:r>
            <a:r>
              <a:rPr lang="en-GB" b="1" dirty="0" smtClean="0"/>
              <a:t>Four 29</a:t>
            </a:r>
            <a:r>
              <a:rPr lang="en-GB" b="1" baseline="30000" dirty="0" smtClean="0"/>
              <a:t>th</a:t>
            </a:r>
            <a:r>
              <a:rPr lang="en-GB" b="1" dirty="0" smtClean="0"/>
              <a:t> September</a:t>
            </a:r>
            <a:r>
              <a:rPr lang="en-GB" dirty="0"/>
              <a:t/>
            </a:r>
            <a:br>
              <a:rPr lang="en-GB" dirty="0"/>
            </a:br>
            <a:r>
              <a:rPr lang="en-GB" dirty="0" smtClean="0"/>
              <a:t> </a:t>
            </a:r>
            <a:r>
              <a:rPr lang="en-GB" b="1" dirty="0" smtClean="0"/>
              <a:t>Part Four - Creating the Future</a:t>
            </a:r>
            <a:endParaRPr lang="en-US" b="1" dirty="0"/>
          </a:p>
        </p:txBody>
      </p:sp>
      <p:sp>
        <p:nvSpPr>
          <p:cNvPr id="3" name="Content Placeholder 2"/>
          <p:cNvSpPr>
            <a:spLocks noGrp="1"/>
          </p:cNvSpPr>
          <p:nvPr>
            <p:ph idx="1"/>
          </p:nvPr>
        </p:nvSpPr>
        <p:spPr/>
        <p:txBody>
          <a:bodyPr>
            <a:normAutofit/>
          </a:bodyPr>
          <a:lstStyle/>
          <a:p>
            <a:r>
              <a:rPr lang="en-GB" dirty="0"/>
              <a:t>Group responses to your questions and issues in developing </a:t>
            </a:r>
            <a:r>
              <a:rPr lang="en-GB" dirty="0" smtClean="0"/>
              <a:t>enquiries </a:t>
            </a:r>
            <a:r>
              <a:rPr lang="en-GB" dirty="0"/>
              <a:t>that include both individual and collective responses to question of the kind, ‘How do I improve my practice?/How do we improve our </a:t>
            </a:r>
            <a:r>
              <a:rPr lang="en-GB" dirty="0" smtClean="0"/>
              <a:t>practice? </a:t>
            </a:r>
          </a:p>
          <a:p>
            <a:r>
              <a:rPr lang="en-GB" dirty="0" smtClean="0"/>
              <a:t>Working </a:t>
            </a:r>
            <a:r>
              <a:rPr lang="en-GB" dirty="0"/>
              <a:t>with </a:t>
            </a:r>
            <a:r>
              <a:rPr lang="en-GB" dirty="0" smtClean="0"/>
              <a:t>educational relationships </a:t>
            </a:r>
            <a:r>
              <a:rPr lang="en-GB" dirty="0"/>
              <a:t>of the kind, ‘I am because we are ~ we are because I am?’</a:t>
            </a:r>
            <a:r>
              <a:rPr lang="en-GB" b="1" dirty="0"/>
              <a:t> </a:t>
            </a:r>
            <a:endParaRPr lang="en-US" dirty="0"/>
          </a:p>
        </p:txBody>
      </p:sp>
    </p:spTree>
    <p:extLst>
      <p:ext uri="{BB962C8B-B14F-4D97-AF65-F5344CB8AC3E}">
        <p14:creationId xmlns:p14="http://schemas.microsoft.com/office/powerpoint/2010/main" val="3338095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Teaching practice and action research</a:t>
            </a:r>
            <a:endParaRPr lang="en-US" b="1" dirty="0"/>
          </a:p>
        </p:txBody>
      </p:sp>
      <p:sp>
        <p:nvSpPr>
          <p:cNvPr id="3" name="Content Placeholder 2"/>
          <p:cNvSpPr>
            <a:spLocks noGrp="1"/>
          </p:cNvSpPr>
          <p:nvPr>
            <p:ph idx="1"/>
          </p:nvPr>
        </p:nvSpPr>
        <p:spPr/>
        <p:txBody>
          <a:bodyPr>
            <a:normAutofit/>
          </a:bodyPr>
          <a:lstStyle/>
          <a:p>
            <a:r>
              <a:rPr lang="en-US" dirty="0" smtClean="0"/>
              <a:t> </a:t>
            </a:r>
            <a:r>
              <a:rPr lang="en-US" dirty="0"/>
              <a:t>The goal is to develop reflective skills on higher education teaching practice to promote professional development. </a:t>
            </a:r>
          </a:p>
          <a:p>
            <a:r>
              <a:rPr lang="en-US" dirty="0"/>
              <a:t>Some topics to be addressed in the course are: 1) action research: theory and practice, 2) types and features of action research, and 3) the action research process.</a:t>
            </a:r>
          </a:p>
        </p:txBody>
      </p:sp>
    </p:spTree>
    <p:extLst>
      <p:ext uri="{BB962C8B-B14F-4D97-AF65-F5344CB8AC3E}">
        <p14:creationId xmlns:p14="http://schemas.microsoft.com/office/powerpoint/2010/main" val="2930568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can I offer you?</a:t>
            </a:r>
            <a:br>
              <a:rPr lang="en-US" b="1" dirty="0" smtClean="0"/>
            </a:br>
            <a:r>
              <a:rPr lang="en-US" sz="4000" b="1" dirty="0" smtClean="0"/>
              <a:t>Jack Whitehead, University of </a:t>
            </a:r>
            <a:r>
              <a:rPr lang="en-US" sz="4000" b="1" dirty="0" err="1" smtClean="0"/>
              <a:t>Cumbria</a:t>
            </a:r>
            <a:endParaRPr lang="en-US" sz="4000" b="1" dirty="0"/>
          </a:p>
        </p:txBody>
      </p:sp>
      <p:sp>
        <p:nvSpPr>
          <p:cNvPr id="3" name="Content Placeholder 2"/>
          <p:cNvSpPr>
            <a:spLocks noGrp="1"/>
          </p:cNvSpPr>
          <p:nvPr>
            <p:ph idx="1"/>
          </p:nvPr>
        </p:nvSpPr>
        <p:spPr/>
        <p:txBody>
          <a:bodyPr>
            <a:normAutofit fontScale="92500" lnSpcReduction="10000"/>
          </a:bodyPr>
          <a:lstStyle/>
          <a:p>
            <a:r>
              <a:rPr lang="en-US" dirty="0" smtClean="0"/>
              <a:t>I can offer you responses to your questions based on the authority of my experience of professional learning in education since 1966.</a:t>
            </a:r>
          </a:p>
          <a:p>
            <a:r>
              <a:rPr lang="en-US" dirty="0" smtClean="0"/>
              <a:t>I have documented my educational influences in learning in numerous publications most of which are freely available from the website </a:t>
            </a:r>
            <a:r>
              <a:rPr lang="en-US" dirty="0" err="1" smtClean="0"/>
              <a:t>http:actionresearch.net</a:t>
            </a:r>
            <a:r>
              <a:rPr lang="en-US" dirty="0" smtClean="0"/>
              <a:t> and the Jack Whitehead’s </a:t>
            </a:r>
            <a:endParaRPr lang="en-US" dirty="0"/>
          </a:p>
          <a:p>
            <a:pPr marL="0" indent="0">
              <a:buNone/>
            </a:pPr>
            <a:r>
              <a:rPr lang="en-US" dirty="0" smtClean="0"/>
              <a:t>writing section of:</a:t>
            </a:r>
          </a:p>
          <a:p>
            <a:pPr marL="0" indent="0">
              <a:buNone/>
            </a:pPr>
            <a:r>
              <a:rPr lang="en-US" dirty="0" smtClean="0">
                <a:hlinkClick r:id="rId2"/>
              </a:rPr>
              <a:t>http://www.actionresearch.net/writings/writing.shtml</a:t>
            </a:r>
            <a:r>
              <a:rPr lang="en-US" dirty="0" smtClean="0"/>
              <a:t> .  These include</a:t>
            </a:r>
          </a:p>
          <a:p>
            <a:pPr marL="0" indent="0">
              <a:buNone/>
            </a:pPr>
            <a:endParaRPr lang="en-US" dirty="0"/>
          </a:p>
        </p:txBody>
      </p:sp>
    </p:spTree>
    <p:extLst>
      <p:ext uri="{BB962C8B-B14F-4D97-AF65-F5344CB8AC3E}">
        <p14:creationId xmlns:p14="http://schemas.microsoft.com/office/powerpoint/2010/main" val="3007362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International Handbooks/Encyclopedia of Action Research</a:t>
            </a:r>
            <a:endParaRPr lang="en-US" b="1" dirty="0"/>
          </a:p>
        </p:txBody>
      </p:sp>
      <p:sp>
        <p:nvSpPr>
          <p:cNvPr id="3" name="Content Placeholder 2"/>
          <p:cNvSpPr>
            <a:spLocks noGrp="1"/>
          </p:cNvSpPr>
          <p:nvPr>
            <p:ph idx="1"/>
          </p:nvPr>
        </p:nvSpPr>
        <p:spPr/>
        <p:txBody>
          <a:bodyPr>
            <a:normAutofit/>
          </a:bodyPr>
          <a:lstStyle/>
          <a:p>
            <a:r>
              <a:rPr lang="en-US" sz="1800" dirty="0"/>
              <a:t>Whitehead, J. (2016) Practice and Theory in Action Research: Living-Theories as Frameworks for Action in Rowell, L. L., Bruce, C., </a:t>
            </a:r>
            <a:r>
              <a:rPr lang="en-US" sz="1800" dirty="0" err="1"/>
              <a:t>Shosh</a:t>
            </a:r>
            <a:r>
              <a:rPr lang="en-US" sz="1800" dirty="0"/>
              <a:t>, J. M. &amp; Riel, M. M. (2016) </a:t>
            </a:r>
            <a:r>
              <a:rPr lang="en-US" sz="1800" b="1" dirty="0"/>
              <a:t>Palgrave International Handbook of Action Research</a:t>
            </a:r>
            <a:r>
              <a:rPr lang="en-US" sz="1800" dirty="0"/>
              <a:t>, US; Palgrave Macmillan</a:t>
            </a:r>
            <a:r>
              <a:rPr lang="en-US" sz="1800" dirty="0" smtClean="0"/>
              <a:t>.</a:t>
            </a:r>
          </a:p>
          <a:p>
            <a:endParaRPr lang="en-US" sz="1800" dirty="0" smtClean="0"/>
          </a:p>
          <a:p>
            <a:r>
              <a:rPr lang="en-US" sz="1800" dirty="0"/>
              <a:t>Whitehead, J. (2015) The Practice of Helping Students to Find Their First Person Voice in Creating Living-Theories for Education, pp. 247-255 in Bradbury, H. (Ed) (2015) </a:t>
            </a:r>
            <a:r>
              <a:rPr lang="en-US" sz="1800" b="1" dirty="0"/>
              <a:t>The SAGE Handbook of Action Research, Third Edition,</a:t>
            </a:r>
            <a:r>
              <a:rPr lang="en-US" sz="1800" dirty="0"/>
              <a:t> London; Sage</a:t>
            </a:r>
            <a:r>
              <a:rPr lang="en-US" sz="1800" dirty="0" smtClean="0"/>
              <a:t>. For the copy </a:t>
            </a:r>
            <a:r>
              <a:rPr lang="en-US" sz="1800" dirty="0"/>
              <a:t>before final corrections because of copyright </a:t>
            </a:r>
            <a:r>
              <a:rPr lang="en-US" sz="1800" dirty="0" smtClean="0"/>
              <a:t>restrictions see </a:t>
            </a:r>
            <a:r>
              <a:rPr lang="en-US" sz="1800" dirty="0" smtClean="0">
                <a:hlinkClick r:id="rId2"/>
              </a:rPr>
              <a:t>http://www.actionresearch.net/writings/jack/jwBRADBURY-Chp24.pdf</a:t>
            </a:r>
            <a:endParaRPr lang="en-US" sz="1800" dirty="0" smtClean="0"/>
          </a:p>
          <a:p>
            <a:pPr marL="0" indent="0">
              <a:buNone/>
            </a:pPr>
            <a:endParaRPr lang="en-US" sz="1800" dirty="0" smtClean="0"/>
          </a:p>
          <a:p>
            <a:r>
              <a:rPr lang="en-US" sz="1800" dirty="0"/>
              <a:t>Whitehead, J. (2014) Living Theories, in </a:t>
            </a:r>
            <a:r>
              <a:rPr lang="en-US" sz="1800" b="1" dirty="0"/>
              <a:t>the Sage Encyclopedia of Action Research</a:t>
            </a:r>
            <a:r>
              <a:rPr lang="en-US" sz="1800" dirty="0"/>
              <a:t>, edited by David </a:t>
            </a:r>
            <a:r>
              <a:rPr lang="en-US" sz="1800" dirty="0" err="1"/>
              <a:t>Coghlan</a:t>
            </a:r>
            <a:r>
              <a:rPr lang="en-US" sz="1800" dirty="0"/>
              <a:t> and Mary </a:t>
            </a:r>
            <a:r>
              <a:rPr lang="en-US" sz="1800" dirty="0" err="1"/>
              <a:t>Brydon</a:t>
            </a:r>
            <a:r>
              <a:rPr lang="en-US" sz="1800" dirty="0"/>
              <a:t>-Miller, </a:t>
            </a:r>
            <a:r>
              <a:rPr lang="en-US" sz="1800" dirty="0" err="1"/>
              <a:t>pp</a:t>
            </a:r>
            <a:r>
              <a:rPr lang="en-US" sz="1800" dirty="0"/>
              <a:t> 514-516. </a:t>
            </a:r>
            <a:r>
              <a:rPr lang="en-US" sz="1800" dirty="0" smtClean="0"/>
              <a:t>You can access the </a:t>
            </a:r>
            <a:r>
              <a:rPr lang="en-US" sz="1800" dirty="0"/>
              <a:t>draft paper I submitted in </a:t>
            </a:r>
            <a:r>
              <a:rPr lang="en-US" sz="1800" dirty="0" smtClean="0"/>
              <a:t>2012 at </a:t>
            </a:r>
            <a:r>
              <a:rPr lang="en-US" sz="1800" dirty="0" smtClean="0">
                <a:hlinkClick r:id="rId3"/>
              </a:rPr>
              <a:t>http://www.actionresearch.net/writings/jack/jwlivingtheories011012.pdf</a:t>
            </a:r>
            <a:endParaRPr lang="en-US" sz="1800" dirty="0" smtClean="0"/>
          </a:p>
          <a:p>
            <a:endParaRPr lang="en-US" sz="1800" dirty="0" smtClean="0"/>
          </a:p>
        </p:txBody>
      </p:sp>
    </p:spTree>
    <p:extLst>
      <p:ext uri="{BB962C8B-B14F-4D97-AF65-F5344CB8AC3E}">
        <p14:creationId xmlns:p14="http://schemas.microsoft.com/office/powerpoint/2010/main" val="130352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1449"/>
          </a:xfrm>
        </p:spPr>
        <p:txBody>
          <a:bodyPr>
            <a:normAutofit/>
          </a:bodyPr>
          <a:lstStyle/>
          <a:p>
            <a:r>
              <a:rPr lang="en-GB" sz="1800" b="1" dirty="0" smtClean="0"/>
              <a:t>A 2016 COMPREHENSIVE OVERVIEW OF THE GLOBAL ACTION RESEARCH COMMUNITY</a:t>
            </a:r>
            <a:r>
              <a:rPr lang="en-GB" sz="1800" b="1" dirty="0" smtClean="0">
                <a:effectLst/>
              </a:rPr>
              <a:t> </a:t>
            </a:r>
            <a:endParaRPr lang="en-US" sz="1800" b="1" dirty="0"/>
          </a:p>
        </p:txBody>
      </p:sp>
      <p:sp>
        <p:nvSpPr>
          <p:cNvPr id="3" name="Content Placeholder 2"/>
          <p:cNvSpPr>
            <a:spLocks noGrp="1"/>
          </p:cNvSpPr>
          <p:nvPr>
            <p:ph idx="1"/>
          </p:nvPr>
        </p:nvSpPr>
        <p:spPr>
          <a:xfrm>
            <a:off x="496479" y="1230839"/>
            <a:ext cx="8393838" cy="5447118"/>
          </a:xfrm>
        </p:spPr>
        <p:txBody>
          <a:bodyPr>
            <a:normAutofit fontScale="62500" lnSpcReduction="20000"/>
          </a:bodyPr>
          <a:lstStyle/>
          <a:p>
            <a:r>
              <a:rPr lang="en-GB" i="1" dirty="0" smtClean="0"/>
              <a:t>The Palgrave International Handbook of Action Research</a:t>
            </a:r>
            <a:r>
              <a:rPr lang="en-GB" dirty="0" smtClean="0"/>
              <a:t> offers a vivid portrait of both theoretical perspectives and practical action research activity and related benefits around the globe, while attending to the cultural, political, social, historical and ecological contexts that localize, shape and characterize action research. Consisting of teachers, youth workers, counsellors, nurses, community developers, artists, ecologists, farmers, settlement-dwellers, students, professors and intellectual-activists on every continent and at every edge of the globe, the movement sustained and inspired by this community was born of the efforts of intellectual-activists in the mid-twentieth century specifically: </a:t>
            </a:r>
            <a:r>
              <a:rPr lang="en-GB" dirty="0" err="1" smtClean="0"/>
              <a:t>Orlando</a:t>
            </a:r>
            <a:r>
              <a:rPr lang="en-GB" dirty="0" smtClean="0"/>
              <a:t> </a:t>
            </a:r>
            <a:r>
              <a:rPr lang="en-GB" dirty="0" err="1" smtClean="0"/>
              <a:t>Fals</a:t>
            </a:r>
            <a:r>
              <a:rPr lang="en-GB" dirty="0" smtClean="0"/>
              <a:t> </a:t>
            </a:r>
            <a:r>
              <a:rPr lang="en-GB" dirty="0" err="1" smtClean="0"/>
              <a:t>Borda</a:t>
            </a:r>
            <a:r>
              <a:rPr lang="en-GB" dirty="0" smtClean="0"/>
              <a:t>, Paulo </a:t>
            </a:r>
            <a:r>
              <a:rPr lang="en-GB" dirty="0" err="1" smtClean="0"/>
              <a:t>Freire</a:t>
            </a:r>
            <a:r>
              <a:rPr lang="en-GB" dirty="0" smtClean="0"/>
              <a:t>, Myles Horton, Kurt </a:t>
            </a:r>
            <a:r>
              <a:rPr lang="en-GB" dirty="0" err="1" smtClean="0"/>
              <a:t>Lewin</a:t>
            </a:r>
            <a:r>
              <a:rPr lang="en-GB" dirty="0" smtClean="0"/>
              <a:t>. Cross-national issues of networking, as well as the challenges, tensions, and issues associated with the transformative power of action research are explored from multiple perspectives providing unique contributions to our understanding of what it means to do action research and to be an action researcher. This handbook sets a global action research agenda and map for readers to consider as they embark on new projects.</a:t>
            </a:r>
          </a:p>
          <a:p>
            <a:endParaRPr lang="en-GB" dirty="0" smtClean="0"/>
          </a:p>
          <a:p>
            <a:r>
              <a:rPr lang="en-GB" dirty="0" smtClean="0"/>
              <a:t>See </a:t>
            </a:r>
            <a:r>
              <a:rPr lang="en-GB" dirty="0" smtClean="0">
                <a:hlinkClick r:id="rId2"/>
              </a:rPr>
              <a:t>http://www.palgrave.com/fr/book/9781137441089</a:t>
            </a:r>
            <a:endParaRPr lang="en-GB" dirty="0" smtClean="0"/>
          </a:p>
          <a:p>
            <a:endParaRPr lang="en-GB" dirty="0"/>
          </a:p>
          <a:p>
            <a:pPr marL="0" indent="0">
              <a:buNone/>
            </a:pPr>
            <a:endParaRPr lang="en-GB" dirty="0" smtClean="0"/>
          </a:p>
          <a:p>
            <a:endParaRPr lang="en-US" dirty="0"/>
          </a:p>
        </p:txBody>
      </p:sp>
    </p:spTree>
    <p:extLst>
      <p:ext uri="{BB962C8B-B14F-4D97-AF65-F5344CB8AC3E}">
        <p14:creationId xmlns:p14="http://schemas.microsoft.com/office/powerpoint/2010/main" val="1625813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b="1" dirty="0" smtClean="0"/>
              <a:t/>
            </a:r>
            <a:br>
              <a:rPr lang="en-GB" sz="4000" b="1" dirty="0" smtClean="0"/>
            </a:br>
            <a:r>
              <a:rPr lang="en-GB" sz="4000" b="1" dirty="0" smtClean="0"/>
              <a:t>Day One – 26</a:t>
            </a:r>
            <a:r>
              <a:rPr lang="en-GB" sz="4000" b="1" baseline="30000" dirty="0" smtClean="0"/>
              <a:t>th</a:t>
            </a:r>
            <a:r>
              <a:rPr lang="en-GB" sz="4000" b="1" dirty="0" smtClean="0"/>
              <a:t> September</a:t>
            </a:r>
            <a:r>
              <a:rPr lang="en-GB" sz="2000" b="1" dirty="0" smtClean="0"/>
              <a:t> </a:t>
            </a:r>
            <a:r>
              <a:rPr lang="en-GB" sz="2000" dirty="0" smtClean="0"/>
              <a:t/>
            </a:r>
            <a:br>
              <a:rPr lang="en-GB" sz="2000" dirty="0" smtClean="0"/>
            </a:br>
            <a:r>
              <a:rPr lang="en-GB" sz="3200" b="1" dirty="0" smtClean="0"/>
              <a:t>What is action research?</a:t>
            </a:r>
            <a:br>
              <a:rPr lang="en-GB" sz="3200" b="1" dirty="0" smtClean="0"/>
            </a:br>
            <a:endParaRPr lang="en-US" sz="3200" b="1"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smtClean="0"/>
              <a:t> </a:t>
            </a:r>
          </a:p>
          <a:p>
            <a:r>
              <a:rPr lang="en-GB" dirty="0" err="1" smtClean="0"/>
              <a:t>i</a:t>
            </a:r>
            <a:r>
              <a:rPr lang="en-GB" dirty="0" smtClean="0"/>
              <a:t>) For a working definition of Action Research see: </a:t>
            </a:r>
            <a:r>
              <a:rPr lang="en-GB" u="sng" dirty="0">
                <a:hlinkClick r:id="rId2"/>
              </a:rPr>
              <a:t>http://www.actionresearch.net/writings/jack/jwaltrichterbolivia2016.</a:t>
            </a:r>
            <a:r>
              <a:rPr lang="en-GB" u="sng" dirty="0" smtClean="0">
                <a:hlinkClick r:id="rId2"/>
              </a:rPr>
              <a:t>pdf</a:t>
            </a:r>
            <a:endParaRPr lang="en-GB" u="sng" dirty="0" smtClean="0"/>
          </a:p>
          <a:p>
            <a:r>
              <a:rPr lang="en-GB" dirty="0" smtClean="0"/>
              <a:t>ii) Types of action research see:</a:t>
            </a:r>
          </a:p>
          <a:p>
            <a:r>
              <a:rPr lang="en-US" u="sng" dirty="0">
                <a:hlinkClick r:id="rId3"/>
              </a:rPr>
              <a:t>http://www.actionresearch.net/bk93/pt2.</a:t>
            </a:r>
            <a:r>
              <a:rPr lang="en-US" u="sng" dirty="0" smtClean="0">
                <a:hlinkClick r:id="rId3"/>
              </a:rPr>
              <a:t>pdf</a:t>
            </a:r>
            <a:endParaRPr lang="en-GB" dirty="0"/>
          </a:p>
          <a:p>
            <a:r>
              <a:rPr lang="en-US" dirty="0" smtClean="0"/>
              <a:t>iii) </a:t>
            </a:r>
            <a:r>
              <a:rPr lang="en-US" dirty="0"/>
              <a:t>Paired conversations on exploring your contexts, questions, opportunities and constraints for improving practice and researching your own </a:t>
            </a:r>
            <a:r>
              <a:rPr lang="en-US" dirty="0" smtClean="0"/>
              <a:t>practice.</a:t>
            </a:r>
            <a:endParaRPr lang="en-GB" dirty="0"/>
          </a:p>
          <a:p>
            <a:r>
              <a:rPr lang="en-GB" dirty="0" err="1"/>
              <a:t>i</a:t>
            </a:r>
            <a:r>
              <a:rPr lang="en-US" dirty="0" smtClean="0"/>
              <a:t>v) The </a:t>
            </a:r>
            <a:r>
              <a:rPr lang="en-US" dirty="0"/>
              <a:t>design of short action enquiries into improving practice into areas of your own choosing using an action-reflection planner</a:t>
            </a:r>
            <a:r>
              <a:rPr lang="en-US" dirty="0" smtClean="0"/>
              <a:t>:</a:t>
            </a:r>
            <a:endParaRPr lang="en-GB" dirty="0"/>
          </a:p>
          <a:p>
            <a:r>
              <a:rPr lang="en-US" dirty="0" smtClean="0"/>
              <a:t>v) See the action-reflection planner in Appendix </a:t>
            </a:r>
            <a:r>
              <a:rPr lang="en-US" dirty="0"/>
              <a:t>1 of </a:t>
            </a:r>
            <a:r>
              <a:rPr lang="en-US" u="sng" dirty="0">
                <a:hlinkClick r:id="rId4"/>
              </a:rPr>
              <a:t>http://www.actionresearch.net/writings/jack/arplanner.htm</a:t>
            </a:r>
            <a:r>
              <a:rPr lang="en-US" dirty="0"/>
              <a:t>. </a:t>
            </a:r>
            <a:endParaRPr lang="en-GB" dirty="0"/>
          </a:p>
          <a:p>
            <a:endParaRPr lang="en-US" dirty="0"/>
          </a:p>
        </p:txBody>
      </p:sp>
    </p:spTree>
    <p:extLst>
      <p:ext uri="{BB962C8B-B14F-4D97-AF65-F5344CB8AC3E}">
        <p14:creationId xmlns:p14="http://schemas.microsoft.com/office/powerpoint/2010/main" val="3476966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Headings for the Action-Reflection Planner – Points One-Three</a:t>
            </a:r>
            <a:endParaRPr lang="en-US" b="1" dirty="0"/>
          </a:p>
        </p:txBody>
      </p:sp>
      <p:sp>
        <p:nvSpPr>
          <p:cNvPr id="3" name="Content Placeholder 2"/>
          <p:cNvSpPr>
            <a:spLocks noGrp="1"/>
          </p:cNvSpPr>
          <p:nvPr>
            <p:ph idx="1"/>
          </p:nvPr>
        </p:nvSpPr>
        <p:spPr>
          <a:xfrm>
            <a:off x="457200" y="1600200"/>
            <a:ext cx="8229600" cy="5110747"/>
          </a:xfrm>
        </p:spPr>
        <p:txBody>
          <a:bodyPr>
            <a:normAutofit fontScale="55000" lnSpcReduction="20000"/>
          </a:bodyPr>
          <a:lstStyle/>
          <a:p>
            <a:pPr marL="0" indent="0">
              <a:buNone/>
            </a:pPr>
            <a:endParaRPr lang="en-US" dirty="0"/>
          </a:p>
          <a:p>
            <a:r>
              <a:rPr lang="en-US" sz="4500" dirty="0"/>
              <a:t>1) What do I want to improve?</a:t>
            </a:r>
          </a:p>
          <a:p>
            <a:pPr marL="0" indent="0">
              <a:buNone/>
            </a:pPr>
            <a:endParaRPr lang="en-US" sz="4500" dirty="0"/>
          </a:p>
          <a:p>
            <a:r>
              <a:rPr lang="en-US" sz="4500" dirty="0"/>
              <a:t>2) Why do I feel that something could be improved in what I am doing? </a:t>
            </a:r>
            <a:r>
              <a:rPr lang="en-US" sz="4500" dirty="0" smtClean="0"/>
              <a:t>This </a:t>
            </a:r>
            <a:r>
              <a:rPr lang="en-US" sz="4500" dirty="0"/>
              <a:t>is concerned with what really matters to me in terms of the values that give meaning and purpose in my life. These are the explanatory principles that explain why I do what I </a:t>
            </a:r>
            <a:r>
              <a:rPr lang="en-US" sz="4500" dirty="0" smtClean="0"/>
              <a:t>do</a:t>
            </a:r>
            <a:r>
              <a:rPr lang="en-US" sz="4500" dirty="0"/>
              <a:t> </a:t>
            </a:r>
            <a:r>
              <a:rPr lang="en-US" sz="4500" dirty="0" smtClean="0"/>
              <a:t>and the living standards of judgment I use to judge by practice and to evaluate the validity of my contribution to knowledge.</a:t>
            </a:r>
            <a:endParaRPr lang="en-US" sz="4500" dirty="0"/>
          </a:p>
          <a:p>
            <a:pPr marL="0" indent="0">
              <a:buNone/>
            </a:pPr>
            <a:r>
              <a:rPr lang="en-US" sz="4500" dirty="0"/>
              <a:t>  </a:t>
            </a:r>
          </a:p>
          <a:p>
            <a:r>
              <a:rPr lang="en-US" sz="4500" dirty="0"/>
              <a:t>3) What could I do that might improve what I am doing? (Imagining possibilities and choosing one of them to act on in an action plan</a:t>
            </a:r>
            <a:r>
              <a:rPr lang="en-US" sz="4500" dirty="0" smtClean="0"/>
              <a:t>)</a:t>
            </a:r>
            <a:endParaRPr lang="en-US" sz="4500" dirty="0"/>
          </a:p>
        </p:txBody>
      </p:sp>
    </p:spTree>
    <p:extLst>
      <p:ext uri="{BB962C8B-B14F-4D97-AF65-F5344CB8AC3E}">
        <p14:creationId xmlns:p14="http://schemas.microsoft.com/office/powerpoint/2010/main" val="1587475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Headings for the Action-Reflection Planner – Points Four-Five</a:t>
            </a:r>
            <a:endParaRPr lang="en-US" b="1"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4) As I am acting what data will I collect to enable me to judge my educational influence in my professional context as I answer my question?</a:t>
            </a:r>
          </a:p>
          <a:p>
            <a:endParaRPr lang="en-US" dirty="0" smtClean="0"/>
          </a:p>
          <a:p>
            <a:pPr marL="0" indent="0">
              <a:buNone/>
            </a:pPr>
            <a:r>
              <a:rPr lang="en-US" dirty="0" smtClean="0"/>
              <a:t>5) As I evaluate the educational influences of my actions in my own learning and the learning of other, who might be willing to help me to strengthen the validity of my explanation of my learning about my influence with responses to questions such as:</a:t>
            </a:r>
          </a:p>
          <a:p>
            <a:pPr marL="0" indent="0">
              <a:buNone/>
            </a:pPr>
            <a:r>
              <a:rPr lang="en-US" dirty="0" err="1" smtClean="0"/>
              <a:t>i</a:t>
            </a:r>
            <a:r>
              <a:rPr lang="en-US" dirty="0" smtClean="0"/>
              <a:t>)               Is my explanation as comprehensible as it could be?</a:t>
            </a:r>
          </a:p>
          <a:p>
            <a:pPr marL="0" indent="0">
              <a:buNone/>
            </a:pPr>
            <a:r>
              <a:rPr lang="en-US" dirty="0" smtClean="0"/>
              <a:t>ii)              Could I improve the evidential basis of my claims to know what I    		  am doing?</a:t>
            </a:r>
          </a:p>
          <a:p>
            <a:pPr marL="0" indent="0">
              <a:buNone/>
            </a:pPr>
            <a:r>
              <a:rPr lang="en-US" dirty="0" smtClean="0"/>
              <a:t>iii)             Does my explanation include an awareness of historical and 			         cultural influences in  what I am doing and draw on the most 	      	                   	         advanced theories of the day, including the living-theories of 			         others?</a:t>
            </a:r>
          </a:p>
          <a:p>
            <a:pPr marL="0" indent="0">
              <a:buNone/>
            </a:pPr>
            <a:r>
              <a:rPr lang="en-US" dirty="0" smtClean="0"/>
              <a:t>iv)            Am I showing that I am committed to the values that I claim to be 		         living by?</a:t>
            </a:r>
          </a:p>
          <a:p>
            <a:endParaRPr lang="en-US" dirty="0" smtClean="0"/>
          </a:p>
          <a:p>
            <a:endParaRPr lang="en-US" dirty="0"/>
          </a:p>
        </p:txBody>
      </p:sp>
    </p:spTree>
    <p:extLst>
      <p:ext uri="{BB962C8B-B14F-4D97-AF65-F5344CB8AC3E}">
        <p14:creationId xmlns:p14="http://schemas.microsoft.com/office/powerpoint/2010/main" val="1209057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a:t>
            </a:r>
            <a:br>
              <a:rPr lang="en-GB" dirty="0"/>
            </a:br>
            <a:r>
              <a:rPr lang="en-GB" b="1" dirty="0"/>
              <a:t>Day Two </a:t>
            </a:r>
            <a:r>
              <a:rPr lang="en-GB" b="1" dirty="0" smtClean="0"/>
              <a:t>27</a:t>
            </a:r>
            <a:r>
              <a:rPr lang="en-GB" b="1" baseline="30000" dirty="0" smtClean="0"/>
              <a:t>th</a:t>
            </a:r>
            <a:r>
              <a:rPr lang="en-GB" b="1" dirty="0" smtClean="0"/>
              <a:t> </a:t>
            </a:r>
            <a:r>
              <a:rPr lang="en-GB" b="1" dirty="0"/>
              <a:t>September</a:t>
            </a:r>
            <a:r>
              <a:rPr lang="en-GB" dirty="0"/>
              <a:t/>
            </a:r>
            <a:br>
              <a:rPr lang="en-GB" dirty="0"/>
            </a:br>
            <a:r>
              <a:rPr lang="en-GB" b="1" dirty="0" smtClean="0"/>
              <a:t>Part One</a:t>
            </a:r>
            <a:br>
              <a:rPr lang="en-GB" b="1" dirty="0" smtClean="0"/>
            </a:br>
            <a:endParaRPr lang="en-US" b="1" dirty="0"/>
          </a:p>
        </p:txBody>
      </p:sp>
      <p:sp>
        <p:nvSpPr>
          <p:cNvPr id="3" name="Content Placeholder 2"/>
          <p:cNvSpPr>
            <a:spLocks noGrp="1"/>
          </p:cNvSpPr>
          <p:nvPr>
            <p:ph idx="1"/>
          </p:nvPr>
        </p:nvSpPr>
        <p:spPr/>
        <p:txBody>
          <a:bodyPr/>
          <a:lstStyle/>
          <a:p>
            <a:pPr marL="0" indent="0">
              <a:buNone/>
            </a:pPr>
            <a:endParaRPr lang="en-US" dirty="0"/>
          </a:p>
          <a:p>
            <a:r>
              <a:rPr lang="en-US" dirty="0" err="1" smtClean="0"/>
              <a:t>i</a:t>
            </a:r>
            <a:r>
              <a:rPr lang="en-US" dirty="0"/>
              <a:t>) What constitutes an </a:t>
            </a:r>
            <a:r>
              <a:rPr lang="en-US" b="1" dirty="0"/>
              <a:t>educational</a:t>
            </a:r>
            <a:r>
              <a:rPr lang="en-US" dirty="0"/>
              <a:t> enquiry with action research into your </a:t>
            </a:r>
            <a:r>
              <a:rPr lang="en-US" b="1" dirty="0"/>
              <a:t>educational influence</a:t>
            </a:r>
            <a:r>
              <a:rPr lang="en-US" dirty="0"/>
              <a:t> in your own learning, in the learning of others and in the learning of social formations that influence your practice and understandings? </a:t>
            </a:r>
            <a:r>
              <a:rPr lang="en-US" b="1" dirty="0" smtClean="0"/>
              <a:t>Distinguishing Educational Research from Education Research.</a:t>
            </a:r>
            <a:endParaRPr lang="en-GB" b="1" dirty="0"/>
          </a:p>
          <a:p>
            <a:endParaRPr lang="en-US" dirty="0"/>
          </a:p>
        </p:txBody>
      </p:sp>
    </p:spTree>
    <p:extLst>
      <p:ext uri="{BB962C8B-B14F-4D97-AF65-F5344CB8AC3E}">
        <p14:creationId xmlns:p14="http://schemas.microsoft.com/office/powerpoint/2010/main" val="25110377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258</TotalTime>
  <Words>1153</Words>
  <Application>Microsoft Macintosh PowerPoint</Application>
  <PresentationFormat>On-screen Show (4:3)</PresentationFormat>
  <Paragraphs>94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Introduction to "Pedagogical innovations for university teaching”  with Jack Whitehead</vt:lpstr>
      <vt:lpstr>Teaching practice and action research</vt:lpstr>
      <vt:lpstr>What can I offer you? Jack Whitehead, University of Cumbria</vt:lpstr>
      <vt:lpstr>International Handbooks/Encyclopedia of Action Research</vt:lpstr>
      <vt:lpstr>A 2016 COMPREHENSIVE OVERVIEW OF THE GLOBAL ACTION RESEARCH COMMUNITY </vt:lpstr>
      <vt:lpstr> Day One – 26th September  What is action research? </vt:lpstr>
      <vt:lpstr>Headings for the Action-Reflection Planner – Points One-Three</vt:lpstr>
      <vt:lpstr>Headings for the Action-Reflection Planner – Points Four-Five</vt:lpstr>
      <vt:lpstr>  Day Two 27th September Part One </vt:lpstr>
      <vt:lpstr>Day Two 27th September Part Two</vt:lpstr>
      <vt:lpstr>Day Two 27th September Part Three</vt:lpstr>
      <vt:lpstr>Day Three 28th September Part One</vt:lpstr>
      <vt:lpstr>Day Three 28th September Part Two</vt:lpstr>
      <vt:lpstr>Day Four 29th September Parts One </vt:lpstr>
      <vt:lpstr>Day Four 29th September Parts Two</vt:lpstr>
      <vt:lpstr>Day Four 29th September Parts Three</vt:lpstr>
      <vt:lpstr>Day Four 29th September  Part Four - Creating the Future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 Whitehead</dc:creator>
  <cp:lastModifiedBy>Jack Whitehead</cp:lastModifiedBy>
  <cp:revision>41</cp:revision>
  <dcterms:created xsi:type="dcterms:W3CDTF">2016-07-25T10:07:49Z</dcterms:created>
  <dcterms:modified xsi:type="dcterms:W3CDTF">2016-09-14T14:49:55Z</dcterms:modified>
</cp:coreProperties>
</file>