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2"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121" d="100"/>
          <a:sy n="121" d="100"/>
        </p:scale>
        <p:origin x="74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24FCF-3175-9E8D-F878-43C811DBDE12}"/>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29FA446D-11A2-22F9-EF4F-61FBB9BCF50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A1478896-2D5F-EA21-44D3-A7FF9B8F2990}"/>
              </a:ext>
            </a:extLst>
          </p:cNvPr>
          <p:cNvSpPr>
            <a:spLocks noGrp="1"/>
          </p:cNvSpPr>
          <p:nvPr>
            <p:ph type="dt" sz="half" idx="10"/>
          </p:nvPr>
        </p:nvSpPr>
        <p:spPr/>
        <p:txBody>
          <a:bodyPr/>
          <a:lstStyle/>
          <a:p>
            <a:fld id="{6C810311-D8C2-FE45-A0DB-7702A0BA485F}" type="datetimeFigureOut">
              <a:rPr lang="en-US" smtClean="0"/>
              <a:t>5/3/23</a:t>
            </a:fld>
            <a:endParaRPr lang="en-US"/>
          </a:p>
        </p:txBody>
      </p:sp>
      <p:sp>
        <p:nvSpPr>
          <p:cNvPr id="5" name="Footer Placeholder 4">
            <a:extLst>
              <a:ext uri="{FF2B5EF4-FFF2-40B4-BE49-F238E27FC236}">
                <a16:creationId xmlns:a16="http://schemas.microsoft.com/office/drawing/2014/main" id="{22403F3B-E2CF-C685-6EAD-43A69BB759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F14E80-DFFA-C5F7-8AEA-651F13E84B7D}"/>
              </a:ext>
            </a:extLst>
          </p:cNvPr>
          <p:cNvSpPr>
            <a:spLocks noGrp="1"/>
          </p:cNvSpPr>
          <p:nvPr>
            <p:ph type="sldNum" sz="quarter" idx="12"/>
          </p:nvPr>
        </p:nvSpPr>
        <p:spPr/>
        <p:txBody>
          <a:bodyPr/>
          <a:lstStyle/>
          <a:p>
            <a:fld id="{614E6690-0F6B-654E-891E-68143E68AFA3}" type="slidenum">
              <a:rPr lang="en-US" smtClean="0"/>
              <a:t>‹#›</a:t>
            </a:fld>
            <a:endParaRPr lang="en-US"/>
          </a:p>
        </p:txBody>
      </p:sp>
    </p:spTree>
    <p:extLst>
      <p:ext uri="{BB962C8B-B14F-4D97-AF65-F5344CB8AC3E}">
        <p14:creationId xmlns:p14="http://schemas.microsoft.com/office/powerpoint/2010/main" val="3585031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D055D-ACDE-8CA8-02E8-4A608E75E6F3}"/>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60311993-1E16-A6FE-575F-C455F23D511F}"/>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C06F35E-326E-E208-38DC-4A651B27B842}"/>
              </a:ext>
            </a:extLst>
          </p:cNvPr>
          <p:cNvSpPr>
            <a:spLocks noGrp="1"/>
          </p:cNvSpPr>
          <p:nvPr>
            <p:ph type="dt" sz="half" idx="10"/>
          </p:nvPr>
        </p:nvSpPr>
        <p:spPr/>
        <p:txBody>
          <a:bodyPr/>
          <a:lstStyle/>
          <a:p>
            <a:fld id="{6C810311-D8C2-FE45-A0DB-7702A0BA485F}" type="datetimeFigureOut">
              <a:rPr lang="en-US" smtClean="0"/>
              <a:t>5/3/23</a:t>
            </a:fld>
            <a:endParaRPr lang="en-US"/>
          </a:p>
        </p:txBody>
      </p:sp>
      <p:sp>
        <p:nvSpPr>
          <p:cNvPr id="5" name="Footer Placeholder 4">
            <a:extLst>
              <a:ext uri="{FF2B5EF4-FFF2-40B4-BE49-F238E27FC236}">
                <a16:creationId xmlns:a16="http://schemas.microsoft.com/office/drawing/2014/main" id="{21EBE28E-B024-4270-1803-9F95209DF8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B33049-FF15-EAAB-1D3C-8E08C5564840}"/>
              </a:ext>
            </a:extLst>
          </p:cNvPr>
          <p:cNvSpPr>
            <a:spLocks noGrp="1"/>
          </p:cNvSpPr>
          <p:nvPr>
            <p:ph type="sldNum" sz="quarter" idx="12"/>
          </p:nvPr>
        </p:nvSpPr>
        <p:spPr/>
        <p:txBody>
          <a:bodyPr/>
          <a:lstStyle/>
          <a:p>
            <a:fld id="{614E6690-0F6B-654E-891E-68143E68AFA3}" type="slidenum">
              <a:rPr lang="en-US" smtClean="0"/>
              <a:t>‹#›</a:t>
            </a:fld>
            <a:endParaRPr lang="en-US"/>
          </a:p>
        </p:txBody>
      </p:sp>
    </p:spTree>
    <p:extLst>
      <p:ext uri="{BB962C8B-B14F-4D97-AF65-F5344CB8AC3E}">
        <p14:creationId xmlns:p14="http://schemas.microsoft.com/office/powerpoint/2010/main" val="2160286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04F7C59-7DF4-6A72-C641-3E49687E96ED}"/>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F03D65A7-CCFA-16EC-58D3-A66663A771B6}"/>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BE54C95-06F2-2701-CF0E-2BD6DBE6CBCE}"/>
              </a:ext>
            </a:extLst>
          </p:cNvPr>
          <p:cNvSpPr>
            <a:spLocks noGrp="1"/>
          </p:cNvSpPr>
          <p:nvPr>
            <p:ph type="dt" sz="half" idx="10"/>
          </p:nvPr>
        </p:nvSpPr>
        <p:spPr/>
        <p:txBody>
          <a:bodyPr/>
          <a:lstStyle/>
          <a:p>
            <a:fld id="{6C810311-D8C2-FE45-A0DB-7702A0BA485F}" type="datetimeFigureOut">
              <a:rPr lang="en-US" smtClean="0"/>
              <a:t>5/3/23</a:t>
            </a:fld>
            <a:endParaRPr lang="en-US"/>
          </a:p>
        </p:txBody>
      </p:sp>
      <p:sp>
        <p:nvSpPr>
          <p:cNvPr id="5" name="Footer Placeholder 4">
            <a:extLst>
              <a:ext uri="{FF2B5EF4-FFF2-40B4-BE49-F238E27FC236}">
                <a16:creationId xmlns:a16="http://schemas.microsoft.com/office/drawing/2014/main" id="{48F5DE10-E4C2-BD94-C816-DC3F57F244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B41B71-AC5E-699D-7522-7EF82FC65ED7}"/>
              </a:ext>
            </a:extLst>
          </p:cNvPr>
          <p:cNvSpPr>
            <a:spLocks noGrp="1"/>
          </p:cNvSpPr>
          <p:nvPr>
            <p:ph type="sldNum" sz="quarter" idx="12"/>
          </p:nvPr>
        </p:nvSpPr>
        <p:spPr/>
        <p:txBody>
          <a:bodyPr/>
          <a:lstStyle/>
          <a:p>
            <a:fld id="{614E6690-0F6B-654E-891E-68143E68AFA3}" type="slidenum">
              <a:rPr lang="en-US" smtClean="0"/>
              <a:t>‹#›</a:t>
            </a:fld>
            <a:endParaRPr lang="en-US"/>
          </a:p>
        </p:txBody>
      </p:sp>
    </p:spTree>
    <p:extLst>
      <p:ext uri="{BB962C8B-B14F-4D97-AF65-F5344CB8AC3E}">
        <p14:creationId xmlns:p14="http://schemas.microsoft.com/office/powerpoint/2010/main" val="504447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1F9C9-97FB-17D4-2ACD-E26E2612E994}"/>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AE4AD480-6F20-0245-BE65-26E8674FED93}"/>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DC23F29-1F37-5FAD-532A-AC5D908FA477}"/>
              </a:ext>
            </a:extLst>
          </p:cNvPr>
          <p:cNvSpPr>
            <a:spLocks noGrp="1"/>
          </p:cNvSpPr>
          <p:nvPr>
            <p:ph type="dt" sz="half" idx="10"/>
          </p:nvPr>
        </p:nvSpPr>
        <p:spPr/>
        <p:txBody>
          <a:bodyPr/>
          <a:lstStyle/>
          <a:p>
            <a:fld id="{6C810311-D8C2-FE45-A0DB-7702A0BA485F}" type="datetimeFigureOut">
              <a:rPr lang="en-US" smtClean="0"/>
              <a:t>5/3/23</a:t>
            </a:fld>
            <a:endParaRPr lang="en-US"/>
          </a:p>
        </p:txBody>
      </p:sp>
      <p:sp>
        <p:nvSpPr>
          <p:cNvPr id="5" name="Footer Placeholder 4">
            <a:extLst>
              <a:ext uri="{FF2B5EF4-FFF2-40B4-BE49-F238E27FC236}">
                <a16:creationId xmlns:a16="http://schemas.microsoft.com/office/drawing/2014/main" id="{D8CAF540-01C6-6D74-A634-BFF9E1A6D3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E73BFB-A3B5-73EB-8626-8994E586029B}"/>
              </a:ext>
            </a:extLst>
          </p:cNvPr>
          <p:cNvSpPr>
            <a:spLocks noGrp="1"/>
          </p:cNvSpPr>
          <p:nvPr>
            <p:ph type="sldNum" sz="quarter" idx="12"/>
          </p:nvPr>
        </p:nvSpPr>
        <p:spPr/>
        <p:txBody>
          <a:bodyPr/>
          <a:lstStyle/>
          <a:p>
            <a:fld id="{614E6690-0F6B-654E-891E-68143E68AFA3}" type="slidenum">
              <a:rPr lang="en-US" smtClean="0"/>
              <a:t>‹#›</a:t>
            </a:fld>
            <a:endParaRPr lang="en-US"/>
          </a:p>
        </p:txBody>
      </p:sp>
    </p:spTree>
    <p:extLst>
      <p:ext uri="{BB962C8B-B14F-4D97-AF65-F5344CB8AC3E}">
        <p14:creationId xmlns:p14="http://schemas.microsoft.com/office/powerpoint/2010/main" val="2189520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0EDB5-9E0B-FC0B-838F-50CAC31A64A0}"/>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79B197D0-59DE-1F8A-1E72-D069C62002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9EA8EF9A-E009-122F-E400-CC879FC30F7A}"/>
              </a:ext>
            </a:extLst>
          </p:cNvPr>
          <p:cNvSpPr>
            <a:spLocks noGrp="1"/>
          </p:cNvSpPr>
          <p:nvPr>
            <p:ph type="dt" sz="half" idx="10"/>
          </p:nvPr>
        </p:nvSpPr>
        <p:spPr/>
        <p:txBody>
          <a:bodyPr/>
          <a:lstStyle/>
          <a:p>
            <a:fld id="{6C810311-D8C2-FE45-A0DB-7702A0BA485F}" type="datetimeFigureOut">
              <a:rPr lang="en-US" smtClean="0"/>
              <a:t>5/3/23</a:t>
            </a:fld>
            <a:endParaRPr lang="en-US"/>
          </a:p>
        </p:txBody>
      </p:sp>
      <p:sp>
        <p:nvSpPr>
          <p:cNvPr id="5" name="Footer Placeholder 4">
            <a:extLst>
              <a:ext uri="{FF2B5EF4-FFF2-40B4-BE49-F238E27FC236}">
                <a16:creationId xmlns:a16="http://schemas.microsoft.com/office/drawing/2014/main" id="{094FA146-1937-6641-F8F5-368D98ED3A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06A6A1-6B27-46A7-B100-098521033BC3}"/>
              </a:ext>
            </a:extLst>
          </p:cNvPr>
          <p:cNvSpPr>
            <a:spLocks noGrp="1"/>
          </p:cNvSpPr>
          <p:nvPr>
            <p:ph type="sldNum" sz="quarter" idx="12"/>
          </p:nvPr>
        </p:nvSpPr>
        <p:spPr/>
        <p:txBody>
          <a:bodyPr/>
          <a:lstStyle/>
          <a:p>
            <a:fld id="{614E6690-0F6B-654E-891E-68143E68AFA3}" type="slidenum">
              <a:rPr lang="en-US" smtClean="0"/>
              <a:t>‹#›</a:t>
            </a:fld>
            <a:endParaRPr lang="en-US"/>
          </a:p>
        </p:txBody>
      </p:sp>
    </p:spTree>
    <p:extLst>
      <p:ext uri="{BB962C8B-B14F-4D97-AF65-F5344CB8AC3E}">
        <p14:creationId xmlns:p14="http://schemas.microsoft.com/office/powerpoint/2010/main" val="3909811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FA308-5699-E8EB-2B2F-ED30AB442A2C}"/>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52D76D92-5ABF-CFAA-3C78-1615D73425E9}"/>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2CFF6643-FEDF-889B-40BA-EAA13B5C66CE}"/>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A0593BDF-FFBD-42F2-8922-A76E0D7004F2}"/>
              </a:ext>
            </a:extLst>
          </p:cNvPr>
          <p:cNvSpPr>
            <a:spLocks noGrp="1"/>
          </p:cNvSpPr>
          <p:nvPr>
            <p:ph type="dt" sz="half" idx="10"/>
          </p:nvPr>
        </p:nvSpPr>
        <p:spPr/>
        <p:txBody>
          <a:bodyPr/>
          <a:lstStyle/>
          <a:p>
            <a:fld id="{6C810311-D8C2-FE45-A0DB-7702A0BA485F}" type="datetimeFigureOut">
              <a:rPr lang="en-US" smtClean="0"/>
              <a:t>5/3/23</a:t>
            </a:fld>
            <a:endParaRPr lang="en-US"/>
          </a:p>
        </p:txBody>
      </p:sp>
      <p:sp>
        <p:nvSpPr>
          <p:cNvPr id="6" name="Footer Placeholder 5">
            <a:extLst>
              <a:ext uri="{FF2B5EF4-FFF2-40B4-BE49-F238E27FC236}">
                <a16:creationId xmlns:a16="http://schemas.microsoft.com/office/drawing/2014/main" id="{37B1883D-B265-443D-DD98-65970B8366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9C6025-6A3B-5789-FB3F-384DF6B51F78}"/>
              </a:ext>
            </a:extLst>
          </p:cNvPr>
          <p:cNvSpPr>
            <a:spLocks noGrp="1"/>
          </p:cNvSpPr>
          <p:nvPr>
            <p:ph type="sldNum" sz="quarter" idx="12"/>
          </p:nvPr>
        </p:nvSpPr>
        <p:spPr/>
        <p:txBody>
          <a:bodyPr/>
          <a:lstStyle/>
          <a:p>
            <a:fld id="{614E6690-0F6B-654E-891E-68143E68AFA3}" type="slidenum">
              <a:rPr lang="en-US" smtClean="0"/>
              <a:t>‹#›</a:t>
            </a:fld>
            <a:endParaRPr lang="en-US"/>
          </a:p>
        </p:txBody>
      </p:sp>
    </p:spTree>
    <p:extLst>
      <p:ext uri="{BB962C8B-B14F-4D97-AF65-F5344CB8AC3E}">
        <p14:creationId xmlns:p14="http://schemas.microsoft.com/office/powerpoint/2010/main" val="109783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64461-FEB9-BE80-166F-EC78F02526AB}"/>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9AD627C0-9ACC-1C8C-08C1-51DB656AE9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963E106C-F92B-02B0-D62F-1483D26DD0FF}"/>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840166B5-B280-3C32-FFFA-28C4A09EAFA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6F3B66C9-3E78-5678-CBCB-5AE186017AEE}"/>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5DC78AD4-88DC-8DF1-37AF-63D5BF43C620}"/>
              </a:ext>
            </a:extLst>
          </p:cNvPr>
          <p:cNvSpPr>
            <a:spLocks noGrp="1"/>
          </p:cNvSpPr>
          <p:nvPr>
            <p:ph type="dt" sz="half" idx="10"/>
          </p:nvPr>
        </p:nvSpPr>
        <p:spPr/>
        <p:txBody>
          <a:bodyPr/>
          <a:lstStyle/>
          <a:p>
            <a:fld id="{6C810311-D8C2-FE45-A0DB-7702A0BA485F}" type="datetimeFigureOut">
              <a:rPr lang="en-US" smtClean="0"/>
              <a:t>5/3/23</a:t>
            </a:fld>
            <a:endParaRPr lang="en-US"/>
          </a:p>
        </p:txBody>
      </p:sp>
      <p:sp>
        <p:nvSpPr>
          <p:cNvPr id="8" name="Footer Placeholder 7">
            <a:extLst>
              <a:ext uri="{FF2B5EF4-FFF2-40B4-BE49-F238E27FC236}">
                <a16:creationId xmlns:a16="http://schemas.microsoft.com/office/drawing/2014/main" id="{C0C133E3-B543-AF44-3381-D5C52AB34D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8D0383D-14B2-7188-5951-3FD319039A56}"/>
              </a:ext>
            </a:extLst>
          </p:cNvPr>
          <p:cNvSpPr>
            <a:spLocks noGrp="1"/>
          </p:cNvSpPr>
          <p:nvPr>
            <p:ph type="sldNum" sz="quarter" idx="12"/>
          </p:nvPr>
        </p:nvSpPr>
        <p:spPr/>
        <p:txBody>
          <a:bodyPr/>
          <a:lstStyle/>
          <a:p>
            <a:fld id="{614E6690-0F6B-654E-891E-68143E68AFA3}" type="slidenum">
              <a:rPr lang="en-US" smtClean="0"/>
              <a:t>‹#›</a:t>
            </a:fld>
            <a:endParaRPr lang="en-US"/>
          </a:p>
        </p:txBody>
      </p:sp>
    </p:spTree>
    <p:extLst>
      <p:ext uri="{BB962C8B-B14F-4D97-AF65-F5344CB8AC3E}">
        <p14:creationId xmlns:p14="http://schemas.microsoft.com/office/powerpoint/2010/main" val="178208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18A00-C9E3-5CCE-34EB-E9A8A68E832C}"/>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543930E1-B899-F2E2-6D69-202BE75514C7}"/>
              </a:ext>
            </a:extLst>
          </p:cNvPr>
          <p:cNvSpPr>
            <a:spLocks noGrp="1"/>
          </p:cNvSpPr>
          <p:nvPr>
            <p:ph type="dt" sz="half" idx="10"/>
          </p:nvPr>
        </p:nvSpPr>
        <p:spPr/>
        <p:txBody>
          <a:bodyPr/>
          <a:lstStyle/>
          <a:p>
            <a:fld id="{6C810311-D8C2-FE45-A0DB-7702A0BA485F}" type="datetimeFigureOut">
              <a:rPr lang="en-US" smtClean="0"/>
              <a:t>5/3/23</a:t>
            </a:fld>
            <a:endParaRPr lang="en-US"/>
          </a:p>
        </p:txBody>
      </p:sp>
      <p:sp>
        <p:nvSpPr>
          <p:cNvPr id="4" name="Footer Placeholder 3">
            <a:extLst>
              <a:ext uri="{FF2B5EF4-FFF2-40B4-BE49-F238E27FC236}">
                <a16:creationId xmlns:a16="http://schemas.microsoft.com/office/drawing/2014/main" id="{3EA42B6C-FC84-E6C4-4091-AE7501F3650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8351603-9235-1FA1-48A8-942D41435522}"/>
              </a:ext>
            </a:extLst>
          </p:cNvPr>
          <p:cNvSpPr>
            <a:spLocks noGrp="1"/>
          </p:cNvSpPr>
          <p:nvPr>
            <p:ph type="sldNum" sz="quarter" idx="12"/>
          </p:nvPr>
        </p:nvSpPr>
        <p:spPr/>
        <p:txBody>
          <a:bodyPr/>
          <a:lstStyle/>
          <a:p>
            <a:fld id="{614E6690-0F6B-654E-891E-68143E68AFA3}" type="slidenum">
              <a:rPr lang="en-US" smtClean="0"/>
              <a:t>‹#›</a:t>
            </a:fld>
            <a:endParaRPr lang="en-US"/>
          </a:p>
        </p:txBody>
      </p:sp>
    </p:spTree>
    <p:extLst>
      <p:ext uri="{BB962C8B-B14F-4D97-AF65-F5344CB8AC3E}">
        <p14:creationId xmlns:p14="http://schemas.microsoft.com/office/powerpoint/2010/main" val="2767823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DF8C26B-954C-0023-81C4-A89013EFF742}"/>
              </a:ext>
            </a:extLst>
          </p:cNvPr>
          <p:cNvSpPr>
            <a:spLocks noGrp="1"/>
          </p:cNvSpPr>
          <p:nvPr>
            <p:ph type="dt" sz="half" idx="10"/>
          </p:nvPr>
        </p:nvSpPr>
        <p:spPr/>
        <p:txBody>
          <a:bodyPr/>
          <a:lstStyle/>
          <a:p>
            <a:fld id="{6C810311-D8C2-FE45-A0DB-7702A0BA485F}" type="datetimeFigureOut">
              <a:rPr lang="en-US" smtClean="0"/>
              <a:t>5/3/23</a:t>
            </a:fld>
            <a:endParaRPr lang="en-US"/>
          </a:p>
        </p:txBody>
      </p:sp>
      <p:sp>
        <p:nvSpPr>
          <p:cNvPr id="3" name="Footer Placeholder 2">
            <a:extLst>
              <a:ext uri="{FF2B5EF4-FFF2-40B4-BE49-F238E27FC236}">
                <a16:creationId xmlns:a16="http://schemas.microsoft.com/office/drawing/2014/main" id="{47059283-5FA9-6199-93D1-FB40CDD0771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5C176AC-B655-1A37-BA6D-30443115426D}"/>
              </a:ext>
            </a:extLst>
          </p:cNvPr>
          <p:cNvSpPr>
            <a:spLocks noGrp="1"/>
          </p:cNvSpPr>
          <p:nvPr>
            <p:ph type="sldNum" sz="quarter" idx="12"/>
          </p:nvPr>
        </p:nvSpPr>
        <p:spPr/>
        <p:txBody>
          <a:bodyPr/>
          <a:lstStyle/>
          <a:p>
            <a:fld id="{614E6690-0F6B-654E-891E-68143E68AFA3}" type="slidenum">
              <a:rPr lang="en-US" smtClean="0"/>
              <a:t>‹#›</a:t>
            </a:fld>
            <a:endParaRPr lang="en-US"/>
          </a:p>
        </p:txBody>
      </p:sp>
    </p:spTree>
    <p:extLst>
      <p:ext uri="{BB962C8B-B14F-4D97-AF65-F5344CB8AC3E}">
        <p14:creationId xmlns:p14="http://schemas.microsoft.com/office/powerpoint/2010/main" val="34009376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DD65E2-BA63-056A-CC87-2B414F422BD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727EEB4E-D84A-F6EC-554A-513EE61E14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97C18F68-B60F-13DA-3480-CC053FF9AC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B9A43B8-846B-2FCA-C8E6-E210D5A69D28}"/>
              </a:ext>
            </a:extLst>
          </p:cNvPr>
          <p:cNvSpPr>
            <a:spLocks noGrp="1"/>
          </p:cNvSpPr>
          <p:nvPr>
            <p:ph type="dt" sz="half" idx="10"/>
          </p:nvPr>
        </p:nvSpPr>
        <p:spPr/>
        <p:txBody>
          <a:bodyPr/>
          <a:lstStyle/>
          <a:p>
            <a:fld id="{6C810311-D8C2-FE45-A0DB-7702A0BA485F}" type="datetimeFigureOut">
              <a:rPr lang="en-US" smtClean="0"/>
              <a:t>5/3/23</a:t>
            </a:fld>
            <a:endParaRPr lang="en-US"/>
          </a:p>
        </p:txBody>
      </p:sp>
      <p:sp>
        <p:nvSpPr>
          <p:cNvPr id="6" name="Footer Placeholder 5">
            <a:extLst>
              <a:ext uri="{FF2B5EF4-FFF2-40B4-BE49-F238E27FC236}">
                <a16:creationId xmlns:a16="http://schemas.microsoft.com/office/drawing/2014/main" id="{B2CC01FD-E854-FE22-D875-691CA62A5D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E155E4-79A8-7F19-E5FD-419E936B9947}"/>
              </a:ext>
            </a:extLst>
          </p:cNvPr>
          <p:cNvSpPr>
            <a:spLocks noGrp="1"/>
          </p:cNvSpPr>
          <p:nvPr>
            <p:ph type="sldNum" sz="quarter" idx="12"/>
          </p:nvPr>
        </p:nvSpPr>
        <p:spPr/>
        <p:txBody>
          <a:bodyPr/>
          <a:lstStyle/>
          <a:p>
            <a:fld id="{614E6690-0F6B-654E-891E-68143E68AFA3}" type="slidenum">
              <a:rPr lang="en-US" smtClean="0"/>
              <a:t>‹#›</a:t>
            </a:fld>
            <a:endParaRPr lang="en-US"/>
          </a:p>
        </p:txBody>
      </p:sp>
    </p:spTree>
    <p:extLst>
      <p:ext uri="{BB962C8B-B14F-4D97-AF65-F5344CB8AC3E}">
        <p14:creationId xmlns:p14="http://schemas.microsoft.com/office/powerpoint/2010/main" val="3419352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649EA-D4D8-5B02-BFED-B35074DB23C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DC4F1D77-116A-046B-ED8B-3E4DE558D0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AA72294-1B9D-DEED-D482-8A660DD2E6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E443682-612A-7506-788D-CECC4863BB67}"/>
              </a:ext>
            </a:extLst>
          </p:cNvPr>
          <p:cNvSpPr>
            <a:spLocks noGrp="1"/>
          </p:cNvSpPr>
          <p:nvPr>
            <p:ph type="dt" sz="half" idx="10"/>
          </p:nvPr>
        </p:nvSpPr>
        <p:spPr/>
        <p:txBody>
          <a:bodyPr/>
          <a:lstStyle/>
          <a:p>
            <a:fld id="{6C810311-D8C2-FE45-A0DB-7702A0BA485F}" type="datetimeFigureOut">
              <a:rPr lang="en-US" smtClean="0"/>
              <a:t>5/3/23</a:t>
            </a:fld>
            <a:endParaRPr lang="en-US"/>
          </a:p>
        </p:txBody>
      </p:sp>
      <p:sp>
        <p:nvSpPr>
          <p:cNvPr id="6" name="Footer Placeholder 5">
            <a:extLst>
              <a:ext uri="{FF2B5EF4-FFF2-40B4-BE49-F238E27FC236}">
                <a16:creationId xmlns:a16="http://schemas.microsoft.com/office/drawing/2014/main" id="{78EDA616-502B-A87E-24B2-DB74CDEA8C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22F0E8-6C49-4E1C-F5AA-9C64EB0E4FF4}"/>
              </a:ext>
            </a:extLst>
          </p:cNvPr>
          <p:cNvSpPr>
            <a:spLocks noGrp="1"/>
          </p:cNvSpPr>
          <p:nvPr>
            <p:ph type="sldNum" sz="quarter" idx="12"/>
          </p:nvPr>
        </p:nvSpPr>
        <p:spPr/>
        <p:txBody>
          <a:bodyPr/>
          <a:lstStyle/>
          <a:p>
            <a:fld id="{614E6690-0F6B-654E-891E-68143E68AFA3}" type="slidenum">
              <a:rPr lang="en-US" smtClean="0"/>
              <a:t>‹#›</a:t>
            </a:fld>
            <a:endParaRPr lang="en-US"/>
          </a:p>
        </p:txBody>
      </p:sp>
    </p:spTree>
    <p:extLst>
      <p:ext uri="{BB962C8B-B14F-4D97-AF65-F5344CB8AC3E}">
        <p14:creationId xmlns:p14="http://schemas.microsoft.com/office/powerpoint/2010/main" val="497978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E37B4A-D23F-87D6-7C58-FCE767AB80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0E1872C5-246F-D05D-1D1F-3BA43836D14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4D04D95-7735-6744-9B7A-AF4F1D60CF6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810311-D8C2-FE45-A0DB-7702A0BA485F}" type="datetimeFigureOut">
              <a:rPr lang="en-US" smtClean="0"/>
              <a:t>5/3/23</a:t>
            </a:fld>
            <a:endParaRPr lang="en-US"/>
          </a:p>
        </p:txBody>
      </p:sp>
      <p:sp>
        <p:nvSpPr>
          <p:cNvPr id="5" name="Footer Placeholder 4">
            <a:extLst>
              <a:ext uri="{FF2B5EF4-FFF2-40B4-BE49-F238E27FC236}">
                <a16:creationId xmlns:a16="http://schemas.microsoft.com/office/drawing/2014/main" id="{E5767F5A-CBA5-C22F-5AF2-63984A33606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5C036B5-C3D2-395F-A469-F19910C1F7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4E6690-0F6B-654E-891E-68143E68AFA3}" type="slidenum">
              <a:rPr lang="en-US" smtClean="0"/>
              <a:t>‹#›</a:t>
            </a:fld>
            <a:endParaRPr lang="en-US"/>
          </a:p>
        </p:txBody>
      </p:sp>
    </p:spTree>
    <p:extLst>
      <p:ext uri="{BB962C8B-B14F-4D97-AF65-F5344CB8AC3E}">
        <p14:creationId xmlns:p14="http://schemas.microsoft.com/office/powerpoint/2010/main" val="31257327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ejolts.net/current" TargetMode="External"/><Relationship Id="rId2" Type="http://schemas.openxmlformats.org/officeDocument/2006/relationships/hyperlink" Target="https://www.actionresearch.net/living/living.shtml" TargetMode="External"/><Relationship Id="rId1" Type="http://schemas.openxmlformats.org/officeDocument/2006/relationships/slideLayout" Target="../slideLayouts/slideLayout2.xml"/><Relationship Id="rId5" Type="http://schemas.openxmlformats.org/officeDocument/2006/relationships/hyperlink" Target="https://www.actionresearch.net/writings/writing.shtml" TargetMode="External"/><Relationship Id="rId4" Type="http://schemas.openxmlformats.org/officeDocument/2006/relationships/hyperlink" Target="https://www.actionresearch.net/writings/posters/homepage2021.pdf"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www.actionresearch.net/writings/jack/jwictr08.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79C0D-BA43-E410-2E52-58DB1DC13847}"/>
              </a:ext>
            </a:extLst>
          </p:cNvPr>
          <p:cNvSpPr>
            <a:spLocks noGrp="1"/>
          </p:cNvSpPr>
          <p:nvPr>
            <p:ph type="ctrTitle"/>
          </p:nvPr>
        </p:nvSpPr>
        <p:spPr/>
        <p:txBody>
          <a:bodyPr>
            <a:normAutofit fontScale="90000"/>
          </a:bodyPr>
          <a:lstStyle/>
          <a:p>
            <a:r>
              <a:rPr lang="en-IN" sz="2700" b="1" dirty="0">
                <a:solidFill>
                  <a:srgbClr val="000000"/>
                </a:solidFill>
                <a:effectLst/>
                <a:latin typeface="+mn-lt"/>
                <a:ea typeface="Times New Roman" panose="02020603050405020304" pitchFamily="18" charset="0"/>
                <a:cs typeface="Times New Roman" panose="02020603050405020304" pitchFamily="18" charset="0"/>
              </a:rPr>
              <a:t>Generating living-educational-theories with love in transforming excessive teacher entitlement</a:t>
            </a:r>
            <a:br>
              <a:rPr lang="en-IN" sz="2700" b="1" dirty="0">
                <a:solidFill>
                  <a:srgbClr val="000000"/>
                </a:solidFill>
                <a:effectLst/>
                <a:latin typeface="+mn-lt"/>
                <a:ea typeface="Times New Roman" panose="02020603050405020304" pitchFamily="18" charset="0"/>
                <a:cs typeface="Times New Roman" panose="02020603050405020304" pitchFamily="18" charset="0"/>
              </a:rPr>
            </a:br>
            <a:br>
              <a:rPr lang="en-IN"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IN"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Jack Whitehead, Visiting Professor of Education, University of Cumbria, UK/ Extraordinary Professor of Community-based Educational Research at </a:t>
            </a:r>
            <a:r>
              <a:rPr lang="en-IN" sz="1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North West University, South Africa.</a:t>
            </a:r>
            <a:br>
              <a:rPr lang="en-IN" sz="1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br>
            <a:br>
              <a:rPr lang="en-IN" sz="1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br>
            <a:r>
              <a:rPr lang="en-IN" sz="1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 contribution to the virtual symposium at AERA 2023 on </a:t>
            </a:r>
            <a:r>
              <a:rPr lang="en-GB" sz="800" b="0" i="0" u="none" strike="noStrike" dirty="0">
                <a:solidFill>
                  <a:srgbClr val="000000"/>
                </a:solidFill>
                <a:effectLst/>
                <a:latin typeface="Helvetica" pitchFamily="2" charset="0"/>
              </a:rPr>
              <a:t> ’</a:t>
            </a:r>
            <a:r>
              <a:rPr lang="en-GB" sz="1800" b="1" i="0" u="none" strike="noStrike" dirty="0">
                <a:solidFill>
                  <a:srgbClr val="000000"/>
                </a:solidFill>
                <a:effectLst/>
                <a:latin typeface="Times New Roman" panose="02020603050405020304" pitchFamily="18" charset="0"/>
              </a:rPr>
              <a:t> " Consequential research: Opening to relational dialogue in pursuit of what is just and therefore true" Convened by Tara Ratnam on May 4</a:t>
            </a:r>
            <a:r>
              <a:rPr lang="en-GB" sz="1800" b="1" i="0" u="none" strike="noStrike" baseline="30000" dirty="0">
                <a:solidFill>
                  <a:srgbClr val="000000"/>
                </a:solidFill>
                <a:effectLst/>
                <a:latin typeface="Times New Roman" panose="02020603050405020304" pitchFamily="18" charset="0"/>
              </a:rPr>
              <a:t>th</a:t>
            </a:r>
            <a:r>
              <a:rPr lang="en-GB" sz="1800" b="1" i="0" u="none" strike="noStrike" dirty="0">
                <a:solidFill>
                  <a:srgbClr val="000000"/>
                </a:solidFill>
                <a:effectLst/>
                <a:latin typeface="Times New Roman" panose="02020603050405020304" pitchFamily="18" charset="0"/>
              </a:rPr>
              <a:t> 2023. </a:t>
            </a:r>
            <a:endParaRPr lang="en-US" dirty="0"/>
          </a:p>
        </p:txBody>
      </p:sp>
      <p:sp>
        <p:nvSpPr>
          <p:cNvPr id="3" name="Subtitle 2">
            <a:extLst>
              <a:ext uri="{FF2B5EF4-FFF2-40B4-BE49-F238E27FC236}">
                <a16:creationId xmlns:a16="http://schemas.microsoft.com/office/drawing/2014/main" id="{34189FEF-81A5-BC84-FA0D-2B4828F5BB23}"/>
              </a:ext>
            </a:extLst>
          </p:cNvPr>
          <p:cNvSpPr>
            <a:spLocks noGrp="1"/>
          </p:cNvSpPr>
          <p:nvPr>
            <p:ph type="subTitle" idx="1"/>
          </p:nvPr>
        </p:nvSpPr>
        <p:spPr/>
        <p:txBody>
          <a:bodyPr>
            <a:normAutofit fontScale="92500" lnSpcReduction="10000"/>
          </a:bodyPr>
          <a:lstStyle/>
          <a:p>
            <a:endParaRPr lang="en-US" dirty="0"/>
          </a:p>
          <a:p>
            <a:r>
              <a:rPr lang="en-US" b="1" dirty="0"/>
              <a:t>Your living-educational-theory is your explanation of your educational influences in your own learning, in the learning of others and in the learning of the social formations within which your practice is located, with values of human flourishing</a:t>
            </a:r>
          </a:p>
        </p:txBody>
      </p:sp>
    </p:spTree>
    <p:extLst>
      <p:ext uri="{BB962C8B-B14F-4D97-AF65-F5344CB8AC3E}">
        <p14:creationId xmlns:p14="http://schemas.microsoft.com/office/powerpoint/2010/main" val="2659657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282BF-E037-07FF-8FD3-7D30A8C4EB5C}"/>
              </a:ext>
            </a:extLst>
          </p:cNvPr>
          <p:cNvSpPr>
            <a:spLocks noGrp="1"/>
          </p:cNvSpPr>
          <p:nvPr>
            <p:ph type="title"/>
          </p:nvPr>
        </p:nvSpPr>
        <p:spPr>
          <a:xfrm>
            <a:off x="838200" y="1"/>
            <a:ext cx="10515600" cy="2249214"/>
          </a:xfrm>
        </p:spPr>
        <p:txBody>
          <a:bodyPr>
            <a:normAutofit fontScale="90000"/>
          </a:bodyPr>
          <a:lstStyle/>
          <a:p>
            <a:pPr algn="ctr"/>
            <a:r>
              <a:rPr lang="en-US" dirty="0"/>
              <a:t>Responding to a slide from Rich Milner’s 2023 AERA Presidential Address on Consequential Research.</a:t>
            </a:r>
            <a:br>
              <a:rPr lang="en-US" dirty="0"/>
            </a:br>
            <a:endParaRPr lang="en-US" dirty="0"/>
          </a:p>
        </p:txBody>
      </p:sp>
      <p:sp>
        <p:nvSpPr>
          <p:cNvPr id="4" name="Content Placeholder 3">
            <a:extLst>
              <a:ext uri="{FF2B5EF4-FFF2-40B4-BE49-F238E27FC236}">
                <a16:creationId xmlns:a16="http://schemas.microsoft.com/office/drawing/2014/main" id="{ECEF077E-2A23-2637-39CE-88EB685E6D5A}"/>
              </a:ext>
            </a:extLst>
          </p:cNvPr>
          <p:cNvSpPr>
            <a:spLocks noGrp="1"/>
          </p:cNvSpPr>
          <p:nvPr>
            <p:ph idx="1"/>
          </p:nvPr>
        </p:nvSpPr>
        <p:spPr>
          <a:xfrm>
            <a:off x="838200" y="2417379"/>
            <a:ext cx="10515600" cy="3993930"/>
          </a:xfrm>
        </p:spPr>
        <p:txBody>
          <a:bodyPr>
            <a:normAutofit/>
          </a:bodyPr>
          <a:lstStyle/>
          <a:p>
            <a:r>
              <a:rPr lang="en-US" dirty="0"/>
              <a:t>Consequential Research demands that we measure the success and impact of our work by the lives we help to transform. (Milner 2023)</a:t>
            </a:r>
          </a:p>
          <a:p>
            <a:r>
              <a:rPr lang="en-US" dirty="0"/>
              <a:t>A response that changes ‘Consequential Research’ to Consequential Educational Research’, ‘demands’ to ‘includes’, ‘measure’ to ‘judge’, </a:t>
            </a:r>
            <a:r>
              <a:rPr lang="en-US"/>
              <a:t>‘impact’ to ‘influence</a:t>
            </a:r>
            <a:r>
              <a:rPr lang="en-US" dirty="0"/>
              <a:t>’ and ‘transform’ to ‘learning with values of </a:t>
            </a:r>
            <a:r>
              <a:rPr lang="en-US"/>
              <a:t>human flourishing’.</a:t>
            </a:r>
            <a:endParaRPr lang="en-US" dirty="0"/>
          </a:p>
          <a:p>
            <a:r>
              <a:rPr lang="en-US" dirty="0"/>
              <a:t>Response - Consequential Educational Research includes our judgements on the success and influence of our work in the learning of others with values of human flourishing.</a:t>
            </a:r>
          </a:p>
        </p:txBody>
      </p:sp>
    </p:spTree>
    <p:extLst>
      <p:ext uri="{BB962C8B-B14F-4D97-AF65-F5344CB8AC3E}">
        <p14:creationId xmlns:p14="http://schemas.microsoft.com/office/powerpoint/2010/main" val="4177144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74776-8B45-8E91-79B2-E51AA432D67A}"/>
              </a:ext>
            </a:extLst>
          </p:cNvPr>
          <p:cNvSpPr>
            <a:spLocks noGrp="1"/>
          </p:cNvSpPr>
          <p:nvPr>
            <p:ph type="ctrTitle"/>
          </p:nvPr>
        </p:nvSpPr>
        <p:spPr>
          <a:xfrm>
            <a:off x="1524000" y="1122362"/>
            <a:ext cx="9144000" cy="2479676"/>
          </a:xfrm>
        </p:spPr>
        <p:txBody>
          <a:bodyPr>
            <a:noAutofit/>
          </a:bodyPr>
          <a:lstStyle/>
          <a:p>
            <a:r>
              <a:rPr lang="en-US" sz="3600" dirty="0"/>
              <a:t>Consequential Research requires an evaluative judgement on the success of the educational learning of those we are seeking to influence in extending their cognitive range and concern with values of human flourishing. </a:t>
            </a:r>
          </a:p>
        </p:txBody>
      </p:sp>
      <p:sp>
        <p:nvSpPr>
          <p:cNvPr id="3" name="Subtitle 2">
            <a:extLst>
              <a:ext uri="{FF2B5EF4-FFF2-40B4-BE49-F238E27FC236}">
                <a16:creationId xmlns:a16="http://schemas.microsoft.com/office/drawing/2014/main" id="{62023FC2-80A9-0568-D7B7-5AB5B2E202F2}"/>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411824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3D5F5-766D-155A-9E47-1F3C56A8D7A2}"/>
              </a:ext>
            </a:extLst>
          </p:cNvPr>
          <p:cNvSpPr>
            <a:spLocks noGrp="1"/>
          </p:cNvSpPr>
          <p:nvPr>
            <p:ph type="title"/>
          </p:nvPr>
        </p:nvSpPr>
        <p:spPr/>
        <p:txBody>
          <a:bodyPr>
            <a:normAutofit fontScale="90000"/>
          </a:bodyPr>
          <a:lstStyle/>
          <a:p>
            <a:r>
              <a:rPr lang="en-US" dirty="0"/>
              <a:t>Distinguishing Consequential Education Research from Consequential Educational Research.</a:t>
            </a:r>
          </a:p>
        </p:txBody>
      </p:sp>
      <p:sp>
        <p:nvSpPr>
          <p:cNvPr id="3" name="Content Placeholder 2">
            <a:extLst>
              <a:ext uri="{FF2B5EF4-FFF2-40B4-BE49-F238E27FC236}">
                <a16:creationId xmlns:a16="http://schemas.microsoft.com/office/drawing/2014/main" id="{5C1D690D-01A1-7FBA-CAD9-E20003B0D898}"/>
              </a:ext>
            </a:extLst>
          </p:cNvPr>
          <p:cNvSpPr>
            <a:spLocks noGrp="1"/>
          </p:cNvSpPr>
          <p:nvPr>
            <p:ph idx="1"/>
          </p:nvPr>
        </p:nvSpPr>
        <p:spPr/>
        <p:txBody>
          <a:bodyPr>
            <a:normAutofit fontScale="92500" lnSpcReduction="10000"/>
          </a:bodyPr>
          <a:lstStyle/>
          <a:p>
            <a:r>
              <a:rPr lang="en-US" dirty="0"/>
              <a:t>Education Research is research carried out within the conceptual frameworks and methods of validation of such disciplines of education as the philosophy, psychology, sociology and history of education. It can also make original contributions to the disciplines. It is not necessary for the researcher to generate explanations of educational influences in learning with values of human flourishing.</a:t>
            </a:r>
          </a:p>
          <a:p>
            <a:endParaRPr lang="en-US" dirty="0"/>
          </a:p>
          <a:p>
            <a:r>
              <a:rPr lang="en-US" dirty="0"/>
              <a:t>Educational Research generates valid, evidence and values-laden explanations of educational influences in the learning of the researchers, of others and in the social formations within which the practice is located, with values of human flourishing. These living-educational-theories can draw insights from Education Research.</a:t>
            </a:r>
          </a:p>
        </p:txBody>
      </p:sp>
    </p:spTree>
    <p:extLst>
      <p:ext uri="{BB962C8B-B14F-4D97-AF65-F5344CB8AC3E}">
        <p14:creationId xmlns:p14="http://schemas.microsoft.com/office/powerpoint/2010/main" val="434134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BEAE1-AF42-8893-439B-491373F008FB}"/>
              </a:ext>
            </a:extLst>
          </p:cNvPr>
          <p:cNvSpPr>
            <a:spLocks noGrp="1"/>
          </p:cNvSpPr>
          <p:nvPr>
            <p:ph type="title"/>
          </p:nvPr>
        </p:nvSpPr>
        <p:spPr/>
        <p:txBody>
          <a:bodyPr/>
          <a:lstStyle/>
          <a:p>
            <a:r>
              <a:rPr lang="en-US" dirty="0"/>
              <a:t>Web-based Resources for Consequential Educational Research.</a:t>
            </a:r>
          </a:p>
        </p:txBody>
      </p:sp>
      <p:sp>
        <p:nvSpPr>
          <p:cNvPr id="3" name="Content Placeholder 2">
            <a:extLst>
              <a:ext uri="{FF2B5EF4-FFF2-40B4-BE49-F238E27FC236}">
                <a16:creationId xmlns:a16="http://schemas.microsoft.com/office/drawing/2014/main" id="{2E00B6DD-BC21-AF2A-FBF6-F431617D3CE2}"/>
              </a:ext>
            </a:extLst>
          </p:cNvPr>
          <p:cNvSpPr>
            <a:spLocks noGrp="1"/>
          </p:cNvSpPr>
          <p:nvPr>
            <p:ph idx="1"/>
          </p:nvPr>
        </p:nvSpPr>
        <p:spPr/>
        <p:txBody>
          <a:bodyPr/>
          <a:lstStyle/>
          <a:p>
            <a:r>
              <a:rPr lang="en-US" dirty="0"/>
              <a:t>Over 50 Living Educational Theory doctorates from </a:t>
            </a:r>
            <a:r>
              <a:rPr lang="en-US" dirty="0">
                <a:hlinkClick r:id="rId2"/>
              </a:rPr>
              <a:t>https://www.actionresearch.net/living/living.shtml</a:t>
            </a:r>
            <a:endParaRPr lang="en-US" dirty="0"/>
          </a:p>
          <a:p>
            <a:r>
              <a:rPr lang="en-US" dirty="0"/>
              <a:t>Publications (2008-2022) in the Educational Journal of Living Theories (EJOLTs) at </a:t>
            </a:r>
            <a:r>
              <a:rPr lang="en-US" dirty="0">
                <a:hlinkClick r:id="rId3"/>
              </a:rPr>
              <a:t>https://ejolts.net/current</a:t>
            </a:r>
            <a:endParaRPr lang="en-US" dirty="0"/>
          </a:p>
          <a:p>
            <a:r>
              <a:rPr lang="en-US" dirty="0"/>
              <a:t>Living-Posters Homepage from all over the world at </a:t>
            </a:r>
            <a:r>
              <a:rPr lang="en-US" dirty="0">
                <a:hlinkClick r:id="rId4"/>
              </a:rPr>
              <a:t>https://www.actionresearch.net/writings/posters/homepage2021.pdf</a:t>
            </a:r>
            <a:endParaRPr lang="en-US" dirty="0"/>
          </a:p>
          <a:p>
            <a:r>
              <a:rPr lang="en-US" dirty="0"/>
              <a:t>Jack Whitehead’s writings 1967-2023 at </a:t>
            </a:r>
            <a:r>
              <a:rPr lang="en-US" dirty="0">
                <a:hlinkClick r:id="rId5"/>
              </a:rPr>
              <a:t>https://www.actionresearch.net/writings/writing.shtml</a:t>
            </a:r>
            <a:endParaRPr lang="en-US" dirty="0"/>
          </a:p>
          <a:p>
            <a:endParaRPr lang="en-US" dirty="0"/>
          </a:p>
        </p:txBody>
      </p:sp>
    </p:spTree>
    <p:extLst>
      <p:ext uri="{BB962C8B-B14F-4D97-AF65-F5344CB8AC3E}">
        <p14:creationId xmlns:p14="http://schemas.microsoft.com/office/powerpoint/2010/main" val="2251540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9C3A2-0227-B5CF-D624-F45BD6E52F0F}"/>
              </a:ext>
            </a:extLst>
          </p:cNvPr>
          <p:cNvSpPr>
            <a:spLocks noGrp="1"/>
          </p:cNvSpPr>
          <p:nvPr>
            <p:ph type="title"/>
          </p:nvPr>
        </p:nvSpPr>
        <p:spPr/>
        <p:txBody>
          <a:bodyPr/>
          <a:lstStyle/>
          <a:p>
            <a:pPr algn="ctr"/>
            <a:r>
              <a:rPr lang="en-US" dirty="0"/>
              <a:t>RESPONDING TO MY OWN EXCESSIVE ENTITLEMENT</a:t>
            </a:r>
          </a:p>
        </p:txBody>
      </p:sp>
      <p:sp>
        <p:nvSpPr>
          <p:cNvPr id="3" name="Content Placeholder 2">
            <a:extLst>
              <a:ext uri="{FF2B5EF4-FFF2-40B4-BE49-F238E27FC236}">
                <a16:creationId xmlns:a16="http://schemas.microsoft.com/office/drawing/2014/main" id="{3C533BD8-9B1D-1011-42A2-749D4EDD548E}"/>
              </a:ext>
            </a:extLst>
          </p:cNvPr>
          <p:cNvSpPr>
            <a:spLocks noGrp="1"/>
          </p:cNvSpPr>
          <p:nvPr>
            <p:ph idx="1"/>
          </p:nvPr>
        </p:nvSpPr>
        <p:spPr/>
        <p:txBody>
          <a:bodyPr>
            <a:normAutofit lnSpcReduction="10000"/>
          </a:bodyPr>
          <a:lstStyle/>
          <a:p>
            <a:r>
              <a:rPr lang="en-US" dirty="0" err="1"/>
              <a:t>Recognising</a:t>
            </a:r>
            <a:r>
              <a:rPr lang="en-US" dirty="0"/>
              <a:t> and responding to my own excessive entitlement</a:t>
            </a:r>
          </a:p>
          <a:p>
            <a:pPr marL="0" indent="0">
              <a:buNone/>
            </a:pPr>
            <a:r>
              <a:rPr lang="en-US" sz="2000" dirty="0"/>
              <a:t>Insights from Critical Social Theory have deepened and extending my understandings of the excessive entitlement I have benefitted from as a white male who is continuing to receive the economic, health and educational benefits of living in the UK. </a:t>
            </a:r>
            <a:r>
              <a:rPr lang="en-US" sz="2000" dirty="0" err="1"/>
              <a:t>Recognising</a:t>
            </a:r>
            <a:r>
              <a:rPr lang="en-US" sz="2000" dirty="0"/>
              <a:t> this excessive entitlement has heightened my awareness of existing as a living contradiction in believing in certain values whilst at the same time not living them as fully as I can in my practice. Responding to my excessive entitlement has included my rechanneling of negative emotions into a flow of life-affirming energy with love and justice.</a:t>
            </a:r>
            <a:endParaRPr lang="en-US" dirty="0"/>
          </a:p>
          <a:p>
            <a:r>
              <a:rPr lang="en-US" dirty="0"/>
              <a:t>Rechanneling anger into a flow of life-affirming energy with love and justice.</a:t>
            </a:r>
          </a:p>
          <a:p>
            <a:pPr marL="0" indent="0">
              <a:buNone/>
            </a:pPr>
            <a:r>
              <a:rPr lang="en-GB" sz="2000" dirty="0"/>
              <a:t>Whitehead, J. (2008) Combining Voices In Living Educational Theories That Are Freely Given In Teacher Research. Keynote presentation for the International Conference of Teacher Research on Combining Voices in Teacher Research, New York, 28 March 2008.Including a video of the keynote. Retrieved from </a:t>
            </a:r>
            <a:r>
              <a:rPr lang="en-GB" sz="2000" dirty="0">
                <a:hlinkClick r:id="rId2"/>
              </a:rPr>
              <a:t>https://www.actionresearch.net/writings/jack/jwictr08</a:t>
            </a:r>
            <a:r>
              <a:rPr lang="en-GB" sz="2000">
                <a:hlinkClick r:id="rId2"/>
              </a:rPr>
              <a:t>.pdf</a:t>
            </a:r>
            <a:endParaRPr lang="en-GB" sz="2000"/>
          </a:p>
          <a:p>
            <a:pPr marL="0" indent="0">
              <a:buNone/>
            </a:pPr>
            <a:endParaRPr lang="en-GB" sz="2000" dirty="0"/>
          </a:p>
          <a:p>
            <a:pPr marL="0" indent="0">
              <a:buNone/>
            </a:pPr>
            <a:endParaRPr lang="en-US" sz="2000" dirty="0"/>
          </a:p>
          <a:p>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008788346"/>
      </p:ext>
    </p:extLst>
  </p:cSld>
  <p:clrMapOvr>
    <a:masterClrMapping/>
  </p:clrMapOvr>
</p:sld>
</file>

<file path=ppt/theme/theme1.xml><?xml version="1.0" encoding="utf-8"?>
<a:theme xmlns:a="http://schemas.openxmlformats.org/drawingml/2006/main" name="Office Them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219</TotalTime>
  <Words>670</Words>
  <Application>Microsoft Macintosh PowerPoint</Application>
  <PresentationFormat>Widescreen</PresentationFormat>
  <Paragraphs>27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Helvetica</vt:lpstr>
      <vt:lpstr>Times New Roman</vt:lpstr>
      <vt:lpstr>Office Theme 2013 - 2022</vt:lpstr>
      <vt:lpstr>Generating living-educational-theories with love in transforming excessive teacher entitlement  Jack Whitehead, Visiting Professor of Education, University of Cumbria, UK/ Extraordinary Professor of Community-based Educational Research at North West University, South Africa.  A contribution to the virtual symposium at AERA 2023 on  ’ " Consequential research: Opening to relational dialogue in pursuit of what is just and therefore true" Convened by Tara Ratnam on May 4th 2023. </vt:lpstr>
      <vt:lpstr>Responding to a slide from Rich Milner’s 2023 AERA Presidential Address on Consequential Research. </vt:lpstr>
      <vt:lpstr>Consequential Research requires an evaluative judgement on the success of the educational learning of those we are seeking to influence in extending their cognitive range and concern with values of human flourishing. </vt:lpstr>
      <vt:lpstr>Distinguishing Consequential Education Research from Consequential Educational Research.</vt:lpstr>
      <vt:lpstr>Web-based Resources for Consequential Educational Research.</vt:lpstr>
      <vt:lpstr>RESPONDING TO MY OWN EXCESSIVE ENTITLEMENT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Generating living-educational-theories with love in transforming excessive teacher entitlement </dc:title>
  <dc:creator>Microsoft Office User</dc:creator>
  <cp:lastModifiedBy>Microsoft Office User</cp:lastModifiedBy>
  <cp:revision>12</cp:revision>
  <dcterms:created xsi:type="dcterms:W3CDTF">2023-04-28T08:41:14Z</dcterms:created>
  <dcterms:modified xsi:type="dcterms:W3CDTF">2023-05-03T07:14:48Z</dcterms:modified>
</cp:coreProperties>
</file>